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972" r:id="rId2"/>
  </p:sldMasterIdLst>
  <p:notesMasterIdLst>
    <p:notesMasterId r:id="rId32"/>
  </p:notesMasterIdLst>
  <p:sldIdLst>
    <p:sldId id="273" r:id="rId3"/>
    <p:sldId id="300" r:id="rId4"/>
    <p:sldId id="301" r:id="rId5"/>
    <p:sldId id="293" r:id="rId6"/>
    <p:sldId id="310" r:id="rId7"/>
    <p:sldId id="311" r:id="rId8"/>
    <p:sldId id="306" r:id="rId9"/>
    <p:sldId id="307" r:id="rId10"/>
    <p:sldId id="292" r:id="rId11"/>
    <p:sldId id="288" r:id="rId12"/>
    <p:sldId id="278" r:id="rId13"/>
    <p:sldId id="316" r:id="rId14"/>
    <p:sldId id="318" r:id="rId15"/>
    <p:sldId id="319" r:id="rId16"/>
    <p:sldId id="317" r:id="rId17"/>
    <p:sldId id="276" r:id="rId18"/>
    <p:sldId id="290" r:id="rId19"/>
    <p:sldId id="279" r:id="rId20"/>
    <p:sldId id="305" r:id="rId21"/>
    <p:sldId id="291" r:id="rId22"/>
    <p:sldId id="303" r:id="rId23"/>
    <p:sldId id="304" r:id="rId24"/>
    <p:sldId id="302" r:id="rId25"/>
    <p:sldId id="308" r:id="rId26"/>
    <p:sldId id="312" r:id="rId27"/>
    <p:sldId id="313" r:id="rId28"/>
    <p:sldId id="314" r:id="rId29"/>
    <p:sldId id="315"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A7D971"/>
    <a:srgbClr val="C9DD09"/>
    <a:srgbClr val="2EC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2" autoAdjust="0"/>
    <p:restoredTop sz="94660"/>
  </p:normalViewPr>
  <p:slideViewPr>
    <p:cSldViewPr snapToGrid="0">
      <p:cViewPr varScale="1">
        <p:scale>
          <a:sx n="111" d="100"/>
          <a:sy n="111" d="100"/>
        </p:scale>
        <p:origin x="91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latin typeface="Arial Nova" panose="020B0504020202020204" pitchFamily="34" charset="0"/>
              </a:rPr>
              <a:t>Number of CCAs Per Year – Last 11 Years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 </c:v>
                </c:pt>
              </c:strCache>
            </c:strRef>
          </c:tx>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val>
            <c:numRef>
              <c:f>Sheet1!$A$20:$A$30</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val>
          <c:extLst>
            <c:ext xmlns:c16="http://schemas.microsoft.com/office/drawing/2014/chart" uri="{C3380CC4-5D6E-409C-BE32-E72D297353CC}">
              <c16:uniqueId val="{00000000-381F-4B9D-B517-B39C7949E08D}"/>
            </c:ext>
          </c:extLst>
        </c:ser>
        <c:ser>
          <c:idx val="1"/>
          <c:order val="1"/>
          <c:tx>
            <c:strRef>
              <c:f>Sheet1!$B$1</c:f>
              <c:strCache>
                <c:ptCount val="1"/>
                <c:pt idx="0">
                  <c:v>CCA</c:v>
                </c:pt>
              </c:strCache>
            </c:strRef>
          </c:tx>
          <c:spPr>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val>
            <c:numRef>
              <c:f>Sheet1!$B$20:$B$30</c:f>
              <c:numCache>
                <c:formatCode>#,##0</c:formatCode>
                <c:ptCount val="11"/>
                <c:pt idx="0">
                  <c:v>13233</c:v>
                </c:pt>
                <c:pt idx="1">
                  <c:v>13053</c:v>
                </c:pt>
                <c:pt idx="2">
                  <c:v>13241</c:v>
                </c:pt>
                <c:pt idx="3">
                  <c:v>13357</c:v>
                </c:pt>
                <c:pt idx="4">
                  <c:v>13503</c:v>
                </c:pt>
                <c:pt idx="5">
                  <c:v>13577</c:v>
                </c:pt>
                <c:pt idx="6">
                  <c:v>13522</c:v>
                </c:pt>
                <c:pt idx="7">
                  <c:v>13440</c:v>
                </c:pt>
                <c:pt idx="8">
                  <c:v>13347</c:v>
                </c:pt>
                <c:pt idx="9">
                  <c:v>12871</c:v>
                </c:pt>
                <c:pt idx="10">
                  <c:v>12357</c:v>
                </c:pt>
              </c:numCache>
            </c:numRef>
          </c:val>
          <c:extLst>
            <c:ext xmlns:c16="http://schemas.microsoft.com/office/drawing/2014/chart" uri="{C3380CC4-5D6E-409C-BE32-E72D297353CC}">
              <c16:uniqueId val="{00000003-381F-4B9D-B517-B39C7949E08D}"/>
            </c:ext>
          </c:extLst>
        </c:ser>
        <c:dLbls>
          <c:showLegendKey val="0"/>
          <c:showVal val="0"/>
          <c:showCatName val="0"/>
          <c:showSerName val="0"/>
          <c:showPercent val="0"/>
          <c:showBubbleSize val="0"/>
        </c:dLbls>
        <c:gapWidth val="100"/>
        <c:overlap val="-24"/>
        <c:axId val="599070975"/>
        <c:axId val="599071935"/>
      </c:barChart>
      <c:catAx>
        <c:axId val="5990709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9071935"/>
        <c:crosses val="autoZero"/>
        <c:auto val="1"/>
        <c:lblAlgn val="ctr"/>
        <c:lblOffset val="100"/>
        <c:noMultiLvlLbl val="0"/>
      </c:catAx>
      <c:valAx>
        <c:axId val="599071935"/>
        <c:scaling>
          <c:orientation val="minMax"/>
          <c:min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Number of CCAs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en-US"/>
          </a:p>
        </c:txPr>
        <c:crossAx val="5990709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85000"/>
                    <a:lumOff val="1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Exams</a:t>
            </a:r>
            <a:r>
              <a:rPr lang="en-US" baseline="0" dirty="0"/>
              <a:t> </a:t>
            </a:r>
            <a:r>
              <a:rPr lang="en-US" dirty="0"/>
              <a:t>Last 10 Years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ICCA Exams</c:v>
                </c:pt>
              </c:strCache>
            </c:strRef>
          </c:tx>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dLbls>
            <c:delete val="1"/>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Sheet1!$B$21:$B$30</c:f>
              <c:numCache>
                <c:formatCode>General</c:formatCode>
                <c:ptCount val="10"/>
                <c:pt idx="0">
                  <c:v>1747</c:v>
                </c:pt>
                <c:pt idx="1">
                  <c:v>2042</c:v>
                </c:pt>
                <c:pt idx="2">
                  <c:v>2152</c:v>
                </c:pt>
                <c:pt idx="3">
                  <c:v>1834</c:v>
                </c:pt>
                <c:pt idx="4">
                  <c:v>1619</c:v>
                </c:pt>
                <c:pt idx="5">
                  <c:v>1429</c:v>
                </c:pt>
                <c:pt idx="6">
                  <c:v>1187</c:v>
                </c:pt>
                <c:pt idx="7">
                  <c:v>608</c:v>
                </c:pt>
                <c:pt idx="8">
                  <c:v>542</c:v>
                </c:pt>
                <c:pt idx="9">
                  <c:v>678</c:v>
                </c:pt>
              </c:numCache>
            </c:numRef>
          </c:val>
          <c:extLst>
            <c:ext xmlns:c16="http://schemas.microsoft.com/office/drawing/2014/chart" uri="{C3380CC4-5D6E-409C-BE32-E72D297353CC}">
              <c16:uniqueId val="{00000000-06E5-46DE-8C0A-AB30E709D61B}"/>
            </c:ext>
          </c:extLst>
        </c:ser>
        <c:ser>
          <c:idx val="1"/>
          <c:order val="1"/>
          <c:tx>
            <c:strRef>
              <c:f>Sheet1!$C$1</c:f>
              <c:strCache>
                <c:ptCount val="1"/>
                <c:pt idx="0">
                  <c:v>Local Board</c:v>
                </c:pt>
              </c:strCache>
            </c:strRef>
          </c:tx>
          <c:spPr>
            <a:solidFill>
              <a:srgbClr val="A7D971"/>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dLbls>
            <c:delete val="1"/>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Sheet1!$C$21:$C$30</c:f>
              <c:numCache>
                <c:formatCode>General</c:formatCode>
                <c:ptCount val="10"/>
                <c:pt idx="0">
                  <c:v>2313</c:v>
                </c:pt>
                <c:pt idx="1">
                  <c:v>2343</c:v>
                </c:pt>
                <c:pt idx="2">
                  <c:v>2374</c:v>
                </c:pt>
                <c:pt idx="3">
                  <c:v>1856</c:v>
                </c:pt>
                <c:pt idx="4">
                  <c:v>1688</c:v>
                </c:pt>
                <c:pt idx="5">
                  <c:v>1437</c:v>
                </c:pt>
                <c:pt idx="6">
                  <c:v>1351</c:v>
                </c:pt>
                <c:pt idx="7">
                  <c:v>866</c:v>
                </c:pt>
                <c:pt idx="8">
                  <c:v>638</c:v>
                </c:pt>
                <c:pt idx="9">
                  <c:v>695</c:v>
                </c:pt>
              </c:numCache>
            </c:numRef>
          </c:val>
          <c:extLst>
            <c:ext xmlns:c16="http://schemas.microsoft.com/office/drawing/2014/chart" uri="{C3380CC4-5D6E-409C-BE32-E72D297353CC}">
              <c16:uniqueId val="{00000001-06E5-46DE-8C0A-AB30E709D61B}"/>
            </c:ext>
          </c:extLst>
        </c:ser>
        <c:ser>
          <c:idx val="2"/>
          <c:order val="2"/>
          <c:tx>
            <c:strRef>
              <c:f>Sheet1!$D$1</c:f>
              <c:strCache>
                <c:ptCount val="1"/>
                <c:pt idx="0">
                  <c:v>Sections</c:v>
                </c:pt>
              </c:strCache>
            </c:strRef>
          </c:tx>
          <c:spPr>
            <a:solidFill>
              <a:srgbClr val="0070C0"/>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dLbls>
            <c:delete val="1"/>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Sheet1!$D$21:$D$30</c:f>
              <c:numCache>
                <c:formatCode>General</c:formatCode>
                <c:ptCount val="10"/>
                <c:pt idx="0">
                  <c:v>0</c:v>
                </c:pt>
                <c:pt idx="1">
                  <c:v>0</c:v>
                </c:pt>
                <c:pt idx="2">
                  <c:v>0</c:v>
                </c:pt>
                <c:pt idx="3">
                  <c:v>0</c:v>
                </c:pt>
                <c:pt idx="4">
                  <c:v>0</c:v>
                </c:pt>
                <c:pt idx="5">
                  <c:v>0</c:v>
                </c:pt>
                <c:pt idx="6">
                  <c:v>0</c:v>
                </c:pt>
                <c:pt idx="7">
                  <c:v>0</c:v>
                </c:pt>
                <c:pt idx="8">
                  <c:v>0</c:v>
                </c:pt>
                <c:pt idx="9">
                  <c:v>69</c:v>
                </c:pt>
              </c:numCache>
            </c:numRef>
          </c:val>
          <c:extLst>
            <c:ext xmlns:c16="http://schemas.microsoft.com/office/drawing/2014/chart" uri="{C3380CC4-5D6E-409C-BE32-E72D297353CC}">
              <c16:uniqueId val="{00000002-06E5-46DE-8C0A-AB30E709D61B}"/>
            </c:ext>
          </c:extLst>
        </c:ser>
        <c:ser>
          <c:idx val="3"/>
          <c:order val="3"/>
          <c:tx>
            <c:strRef>
              <c:f>Sheet1!$E$1</c:f>
              <c:strCache>
                <c:ptCount val="1"/>
                <c:pt idx="0">
                  <c:v>Specialty</c:v>
                </c:pt>
              </c:strCache>
            </c:strRef>
          </c:tx>
          <c:spPr>
            <a:solidFill>
              <a:srgbClr val="C9DD09"/>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dLbls>
            <c:delete val="1"/>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Sheet1!$E$21:$E$30</c:f>
              <c:numCache>
                <c:formatCode>General</c:formatCode>
                <c:ptCount val="10"/>
                <c:pt idx="0">
                  <c:v>64</c:v>
                </c:pt>
                <c:pt idx="1">
                  <c:v>308</c:v>
                </c:pt>
                <c:pt idx="2">
                  <c:v>276</c:v>
                </c:pt>
                <c:pt idx="3">
                  <c:v>189</c:v>
                </c:pt>
                <c:pt idx="4">
                  <c:v>278</c:v>
                </c:pt>
                <c:pt idx="5">
                  <c:v>169</c:v>
                </c:pt>
                <c:pt idx="6">
                  <c:v>182</c:v>
                </c:pt>
                <c:pt idx="7">
                  <c:v>127</c:v>
                </c:pt>
                <c:pt idx="8">
                  <c:v>85</c:v>
                </c:pt>
                <c:pt idx="9">
                  <c:v>69</c:v>
                </c:pt>
              </c:numCache>
            </c:numRef>
          </c:val>
          <c:extLst>
            <c:ext xmlns:c16="http://schemas.microsoft.com/office/drawing/2014/chart" uri="{C3380CC4-5D6E-409C-BE32-E72D297353CC}">
              <c16:uniqueId val="{00000003-06E5-46DE-8C0A-AB30E709D61B}"/>
            </c:ext>
          </c:extLst>
        </c:ser>
        <c:dLbls>
          <c:dLblPos val="inEnd"/>
          <c:showLegendKey val="0"/>
          <c:showVal val="1"/>
          <c:showCatName val="0"/>
          <c:showSerName val="0"/>
          <c:showPercent val="0"/>
          <c:showBubbleSize val="0"/>
        </c:dLbls>
        <c:gapWidth val="100"/>
        <c:overlap val="-24"/>
        <c:axId val="783014367"/>
        <c:axId val="783011967"/>
      </c:barChart>
      <c:catAx>
        <c:axId val="783014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3011967"/>
        <c:crosses val="autoZero"/>
        <c:auto val="1"/>
        <c:lblAlgn val="ctr"/>
        <c:lblOffset val="100"/>
        <c:noMultiLvlLbl val="0"/>
      </c:catAx>
      <c:valAx>
        <c:axId val="78301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Number of Exams</a:t>
                </a:r>
                <a:r>
                  <a:rPr lang="en-US" baseline="0" dirty="0"/>
                  <a:t> Given</a:t>
                </a:r>
                <a:endParaRPr lang="en-US" dirty="0"/>
              </a:p>
            </c:rich>
          </c:tx>
          <c:layout>
            <c:manualLayout>
              <c:xMode val="edge"/>
              <c:yMode val="edge"/>
              <c:x val="8.2915267218931464E-3"/>
              <c:y val="0.34544691082596141"/>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301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a:t>Exam Numbers</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ICCA Exams</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ln w="1524">
                      <a:solidFill>
                        <a:schemeClr val="tx1">
                          <a:alpha val="50000"/>
                        </a:schemeClr>
                      </a:soli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Sheet1!$B$21:$B$30</c:f>
              <c:numCache>
                <c:formatCode>General</c:formatCode>
                <c:ptCount val="10"/>
                <c:pt idx="0">
                  <c:v>1747</c:v>
                </c:pt>
                <c:pt idx="1">
                  <c:v>2042</c:v>
                </c:pt>
                <c:pt idx="2">
                  <c:v>2152</c:v>
                </c:pt>
                <c:pt idx="3">
                  <c:v>1834</c:v>
                </c:pt>
                <c:pt idx="4">
                  <c:v>1619</c:v>
                </c:pt>
                <c:pt idx="5">
                  <c:v>1429</c:v>
                </c:pt>
                <c:pt idx="6">
                  <c:v>1187</c:v>
                </c:pt>
                <c:pt idx="7">
                  <c:v>608</c:v>
                </c:pt>
                <c:pt idx="8">
                  <c:v>542</c:v>
                </c:pt>
                <c:pt idx="9">
                  <c:v>678</c:v>
                </c:pt>
              </c:numCache>
            </c:numRef>
          </c:val>
          <c:extLst>
            <c:ext xmlns:c16="http://schemas.microsoft.com/office/drawing/2014/chart" uri="{C3380CC4-5D6E-409C-BE32-E72D297353CC}">
              <c16:uniqueId val="{00000000-06E5-46DE-8C0A-AB30E709D61B}"/>
            </c:ext>
          </c:extLst>
        </c:ser>
        <c:ser>
          <c:idx val="1"/>
          <c:order val="1"/>
          <c:tx>
            <c:strRef>
              <c:f>Sheet1!$C$1</c:f>
              <c:strCache>
                <c:ptCount val="1"/>
                <c:pt idx="0">
                  <c:v>Local Board</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ln w="1524">
                      <a:solidFill>
                        <a:schemeClr val="tx1">
                          <a:alpha val="50000"/>
                        </a:schemeClr>
                      </a:soli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Sheet1!$C$21:$C$30</c:f>
              <c:numCache>
                <c:formatCode>General</c:formatCode>
                <c:ptCount val="10"/>
                <c:pt idx="0">
                  <c:v>2313</c:v>
                </c:pt>
                <c:pt idx="1">
                  <c:v>2343</c:v>
                </c:pt>
                <c:pt idx="2">
                  <c:v>2374</c:v>
                </c:pt>
                <c:pt idx="3">
                  <c:v>1856</c:v>
                </c:pt>
                <c:pt idx="4">
                  <c:v>1688</c:v>
                </c:pt>
                <c:pt idx="5">
                  <c:v>1437</c:v>
                </c:pt>
                <c:pt idx="6">
                  <c:v>1351</c:v>
                </c:pt>
                <c:pt idx="7">
                  <c:v>866</c:v>
                </c:pt>
                <c:pt idx="8">
                  <c:v>638</c:v>
                </c:pt>
                <c:pt idx="9">
                  <c:v>695</c:v>
                </c:pt>
              </c:numCache>
            </c:numRef>
          </c:val>
          <c:extLst>
            <c:ext xmlns:c16="http://schemas.microsoft.com/office/drawing/2014/chart" uri="{C3380CC4-5D6E-409C-BE32-E72D297353CC}">
              <c16:uniqueId val="{00000001-06E5-46DE-8C0A-AB30E709D61B}"/>
            </c:ext>
          </c:extLst>
        </c:ser>
        <c:ser>
          <c:idx val="2"/>
          <c:order val="2"/>
          <c:tx>
            <c:strRef>
              <c:f>Sheet1!$D$1</c:f>
              <c:strCache>
                <c:ptCount val="1"/>
                <c:pt idx="0">
                  <c:v>Sections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ln w="1524">
                      <a:solidFill>
                        <a:schemeClr val="tx1">
                          <a:alpha val="50000"/>
                        </a:schemeClr>
                      </a:soli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Sheet1!$D$21:$D$30</c:f>
              <c:numCache>
                <c:formatCode>General</c:formatCode>
                <c:ptCount val="10"/>
                <c:pt idx="0">
                  <c:v>0</c:v>
                </c:pt>
                <c:pt idx="1">
                  <c:v>0</c:v>
                </c:pt>
                <c:pt idx="2">
                  <c:v>0</c:v>
                </c:pt>
                <c:pt idx="3">
                  <c:v>0</c:v>
                </c:pt>
                <c:pt idx="4">
                  <c:v>0</c:v>
                </c:pt>
                <c:pt idx="5">
                  <c:v>0</c:v>
                </c:pt>
                <c:pt idx="6">
                  <c:v>0</c:v>
                </c:pt>
                <c:pt idx="7">
                  <c:v>0</c:v>
                </c:pt>
                <c:pt idx="8">
                  <c:v>0</c:v>
                </c:pt>
                <c:pt idx="9">
                  <c:v>69</c:v>
                </c:pt>
              </c:numCache>
            </c:numRef>
          </c:val>
          <c:extLst>
            <c:ext xmlns:c16="http://schemas.microsoft.com/office/drawing/2014/chart" uri="{C3380CC4-5D6E-409C-BE32-E72D297353CC}">
              <c16:uniqueId val="{00000002-06E5-46DE-8C0A-AB30E709D61B}"/>
            </c:ext>
          </c:extLst>
        </c:ser>
        <c:ser>
          <c:idx val="3"/>
          <c:order val="3"/>
          <c:tx>
            <c:strRef>
              <c:f>Sheet1!$E$1</c:f>
              <c:strCache>
                <c:ptCount val="1"/>
                <c:pt idx="0">
                  <c:v>Specialty</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ln w="1524">
                      <a:solidFill>
                        <a:schemeClr val="tx1">
                          <a:alpha val="50000"/>
                        </a:schemeClr>
                      </a:soli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Sheet1!$A$21:$A$30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Sheet1!$E$21:$E$30</c:f>
              <c:numCache>
                <c:formatCode>General</c:formatCode>
                <c:ptCount val="10"/>
                <c:pt idx="0">
                  <c:v>64</c:v>
                </c:pt>
                <c:pt idx="1">
                  <c:v>308</c:v>
                </c:pt>
                <c:pt idx="2">
                  <c:v>276</c:v>
                </c:pt>
                <c:pt idx="3">
                  <c:v>189</c:v>
                </c:pt>
                <c:pt idx="4">
                  <c:v>278</c:v>
                </c:pt>
                <c:pt idx="5">
                  <c:v>169</c:v>
                </c:pt>
                <c:pt idx="6">
                  <c:v>182</c:v>
                </c:pt>
                <c:pt idx="7">
                  <c:v>127</c:v>
                </c:pt>
                <c:pt idx="8">
                  <c:v>85</c:v>
                </c:pt>
                <c:pt idx="9">
                  <c:v>69</c:v>
                </c:pt>
              </c:numCache>
            </c:numRef>
          </c:val>
          <c:extLst>
            <c:ext xmlns:c16="http://schemas.microsoft.com/office/drawing/2014/chart" uri="{C3380CC4-5D6E-409C-BE32-E72D297353CC}">
              <c16:uniqueId val="{00000003-06E5-46DE-8C0A-AB30E709D61B}"/>
            </c:ext>
          </c:extLst>
        </c:ser>
        <c:dLbls>
          <c:dLblPos val="outEnd"/>
          <c:showLegendKey val="0"/>
          <c:showVal val="1"/>
          <c:showCatName val="0"/>
          <c:showSerName val="0"/>
          <c:showPercent val="0"/>
          <c:showBubbleSize val="0"/>
        </c:dLbls>
        <c:gapWidth val="18"/>
        <c:overlap val="-25"/>
        <c:axId val="783014367"/>
        <c:axId val="783011967"/>
      </c:barChart>
      <c:catAx>
        <c:axId val="783014367"/>
        <c:scaling>
          <c:orientation val="minMax"/>
        </c:scaling>
        <c:delete val="0"/>
        <c:axPos val="b"/>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83011967"/>
        <c:crosses val="autoZero"/>
        <c:auto val="1"/>
        <c:lblAlgn val="ctr"/>
        <c:lblOffset val="100"/>
        <c:noMultiLvlLbl val="0"/>
      </c:catAx>
      <c:valAx>
        <c:axId val="783011967"/>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Number</a:t>
                </a:r>
                <a:r>
                  <a:rPr lang="en-US" baseline="0" dirty="0"/>
                  <a:t> of Exams given</a:t>
                </a:r>
                <a:endParaRPr lang="en-US" dirty="0"/>
              </a:p>
            </c:rich>
          </c:tx>
          <c:layout>
            <c:manualLayout>
              <c:xMode val="edge"/>
              <c:yMode val="edge"/>
              <c:x val="6.8810253558560189E-3"/>
              <c:y val="0.38515438886707803"/>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30143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ln>
                <a:solidFill>
                  <a:schemeClr val="bg1">
                    <a:lumMod val="50000"/>
                  </a:schemeClr>
                </a:solid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E0697-FD84-4D4F-8D96-C373CFF5781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BED04B8-7057-44AE-B0DA-46BEC6896395}">
      <dgm:prSet/>
      <dgm:spPr>
        <a:solidFill>
          <a:schemeClr val="accent1">
            <a:lumMod val="50000"/>
          </a:schemeClr>
        </a:solidFill>
        <a:effectLst>
          <a:outerShdw blurRad="63500" sx="102000" sy="102000" algn="ctr" rotWithShape="0">
            <a:prstClr val="black">
              <a:alpha val="40000"/>
            </a:prstClr>
          </a:outerShdw>
        </a:effectLst>
      </dgm:spPr>
      <dgm:t>
        <a:bodyPr/>
        <a:lstStyle/>
        <a:p>
          <a:r>
            <a:rPr lang="en-US" dirty="0"/>
            <a:t>Consistency and Standardization Across all Exams.</a:t>
          </a:r>
        </a:p>
      </dgm:t>
    </dgm:pt>
    <dgm:pt modelId="{803FA7BD-4D5F-4122-AC8B-3641C9882671}" type="parTrans" cxnId="{CA942972-7329-4A67-9A3D-AE9ABE24F17C}">
      <dgm:prSet/>
      <dgm:spPr/>
      <dgm:t>
        <a:bodyPr/>
        <a:lstStyle/>
        <a:p>
          <a:endParaRPr lang="en-US"/>
        </a:p>
      </dgm:t>
    </dgm:pt>
    <dgm:pt modelId="{648A1307-01A6-43FA-A4AD-0A1B177107F1}" type="sibTrans" cxnId="{CA942972-7329-4A67-9A3D-AE9ABE24F17C}">
      <dgm:prSet/>
      <dgm:spPr/>
      <dgm:t>
        <a:bodyPr/>
        <a:lstStyle/>
        <a:p>
          <a:endParaRPr lang="en-US"/>
        </a:p>
      </dgm:t>
    </dgm:pt>
    <dgm:pt modelId="{B710428C-3297-4569-B893-105FE3E05E23}">
      <dgm:prSet/>
      <dgm:spPr>
        <a:solidFill>
          <a:schemeClr val="accent3">
            <a:lumMod val="75000"/>
          </a:schemeClr>
        </a:solidFill>
        <a:ln>
          <a:solidFill>
            <a:schemeClr val="accent1">
              <a:lumMod val="50000"/>
            </a:schemeClr>
          </a:solidFill>
        </a:ln>
        <a:effectLst>
          <a:outerShdw blurRad="63500" sx="102000" sy="102000" algn="ctr" rotWithShape="0">
            <a:prstClr val="black">
              <a:alpha val="40000"/>
            </a:prstClr>
          </a:outerShdw>
        </a:effectLst>
      </dgm:spPr>
      <dgm:t>
        <a:bodyPr/>
        <a:lstStyle/>
        <a:p>
          <a:r>
            <a:rPr lang="en-US" dirty="0"/>
            <a:t>Compliance with Accepted Standards for Credentialing Exams.</a:t>
          </a:r>
        </a:p>
      </dgm:t>
    </dgm:pt>
    <dgm:pt modelId="{9E01C499-166C-4F44-9078-52F27BF53A09}" type="parTrans" cxnId="{220D0957-E9C0-4525-A03B-8C4CC6BE7E21}">
      <dgm:prSet/>
      <dgm:spPr/>
      <dgm:t>
        <a:bodyPr/>
        <a:lstStyle/>
        <a:p>
          <a:endParaRPr lang="en-US"/>
        </a:p>
      </dgm:t>
    </dgm:pt>
    <dgm:pt modelId="{0F146155-9537-4BDE-8236-D3C298C8FF86}" type="sibTrans" cxnId="{220D0957-E9C0-4525-A03B-8C4CC6BE7E21}">
      <dgm:prSet/>
      <dgm:spPr/>
      <dgm:t>
        <a:bodyPr/>
        <a:lstStyle/>
        <a:p>
          <a:endParaRPr lang="en-US"/>
        </a:p>
      </dgm:t>
    </dgm:pt>
    <dgm:pt modelId="{CF9D6C94-2EB6-4ABD-AF78-D0355BAE47E8}">
      <dgm:prSet/>
      <dgm:spPr>
        <a:solidFill>
          <a:schemeClr val="accent2">
            <a:lumMod val="50000"/>
          </a:schemeClr>
        </a:solidFill>
        <a:effectLst>
          <a:outerShdw blurRad="63500" sx="102000" sy="102000" algn="ctr" rotWithShape="0">
            <a:prstClr val="black">
              <a:alpha val="40000"/>
            </a:prstClr>
          </a:outerShdw>
        </a:effectLst>
      </dgm:spPr>
      <dgm:t>
        <a:bodyPr/>
        <a:lstStyle/>
        <a:p>
          <a:r>
            <a:rPr lang="en-US" dirty="0"/>
            <a:t>Operate and Maintain an Exam Program that is Legally Defensible.</a:t>
          </a:r>
        </a:p>
      </dgm:t>
    </dgm:pt>
    <dgm:pt modelId="{DDF4296D-68DA-4E02-B348-E036030280F1}" type="parTrans" cxnId="{CA88ED70-0B2B-456A-B1BB-9FBF6C0CC533}">
      <dgm:prSet/>
      <dgm:spPr/>
      <dgm:t>
        <a:bodyPr/>
        <a:lstStyle/>
        <a:p>
          <a:endParaRPr lang="en-US"/>
        </a:p>
      </dgm:t>
    </dgm:pt>
    <dgm:pt modelId="{3B95367C-3BAB-48A4-BDFA-22DCEA5170A0}" type="sibTrans" cxnId="{CA88ED70-0B2B-456A-B1BB-9FBF6C0CC533}">
      <dgm:prSet/>
      <dgm:spPr/>
      <dgm:t>
        <a:bodyPr/>
        <a:lstStyle/>
        <a:p>
          <a:endParaRPr lang="en-US"/>
        </a:p>
      </dgm:t>
    </dgm:pt>
    <dgm:pt modelId="{35750A34-54C0-404C-8BB7-FFC99B61360B}" type="pres">
      <dgm:prSet presAssocID="{495E0697-FD84-4D4F-8D96-C373CFF5781E}" presName="linear" presStyleCnt="0">
        <dgm:presLayoutVars>
          <dgm:animLvl val="lvl"/>
          <dgm:resizeHandles val="exact"/>
        </dgm:presLayoutVars>
      </dgm:prSet>
      <dgm:spPr/>
    </dgm:pt>
    <dgm:pt modelId="{8531ACDF-D6CA-4733-803F-C512E6FF1C9B}" type="pres">
      <dgm:prSet presAssocID="{7BED04B8-7057-44AE-B0DA-46BEC6896395}" presName="parentText" presStyleLbl="node1" presStyleIdx="0" presStyleCnt="3">
        <dgm:presLayoutVars>
          <dgm:chMax val="0"/>
          <dgm:bulletEnabled val="1"/>
        </dgm:presLayoutVars>
      </dgm:prSet>
      <dgm:spPr/>
    </dgm:pt>
    <dgm:pt modelId="{876CBF5A-C584-4781-B04B-8C5DBDD91C28}" type="pres">
      <dgm:prSet presAssocID="{648A1307-01A6-43FA-A4AD-0A1B177107F1}" presName="spacer" presStyleCnt="0"/>
      <dgm:spPr/>
    </dgm:pt>
    <dgm:pt modelId="{E0161685-FD7F-4B50-A244-9A3550536BF5}" type="pres">
      <dgm:prSet presAssocID="{B710428C-3297-4569-B893-105FE3E05E23}" presName="parentText" presStyleLbl="node1" presStyleIdx="1" presStyleCnt="3">
        <dgm:presLayoutVars>
          <dgm:chMax val="0"/>
          <dgm:bulletEnabled val="1"/>
        </dgm:presLayoutVars>
      </dgm:prSet>
      <dgm:spPr/>
    </dgm:pt>
    <dgm:pt modelId="{066D102F-CC61-4177-B3CA-BA4177E00AF4}" type="pres">
      <dgm:prSet presAssocID="{0F146155-9537-4BDE-8236-D3C298C8FF86}" presName="spacer" presStyleCnt="0"/>
      <dgm:spPr/>
    </dgm:pt>
    <dgm:pt modelId="{88A983C8-B4AC-492F-8B4E-8D8F925CBE00}" type="pres">
      <dgm:prSet presAssocID="{CF9D6C94-2EB6-4ABD-AF78-D0355BAE47E8}" presName="parentText" presStyleLbl="node1" presStyleIdx="2" presStyleCnt="3">
        <dgm:presLayoutVars>
          <dgm:chMax val="0"/>
          <dgm:bulletEnabled val="1"/>
        </dgm:presLayoutVars>
      </dgm:prSet>
      <dgm:spPr/>
    </dgm:pt>
  </dgm:ptLst>
  <dgm:cxnLst>
    <dgm:cxn modelId="{24915007-4691-4D0E-B9DF-1332FCD165B9}" type="presOf" srcId="{495E0697-FD84-4D4F-8D96-C373CFF5781E}" destId="{35750A34-54C0-404C-8BB7-FFC99B61360B}" srcOrd="0" destOrd="0" presId="urn:microsoft.com/office/officeart/2005/8/layout/vList2"/>
    <dgm:cxn modelId="{BC670E1B-BFE0-4073-9BEE-F12233D10E99}" type="presOf" srcId="{B710428C-3297-4569-B893-105FE3E05E23}" destId="{E0161685-FD7F-4B50-A244-9A3550536BF5}" srcOrd="0" destOrd="0" presId="urn:microsoft.com/office/officeart/2005/8/layout/vList2"/>
    <dgm:cxn modelId="{CA88ED70-0B2B-456A-B1BB-9FBF6C0CC533}" srcId="{495E0697-FD84-4D4F-8D96-C373CFF5781E}" destId="{CF9D6C94-2EB6-4ABD-AF78-D0355BAE47E8}" srcOrd="2" destOrd="0" parTransId="{DDF4296D-68DA-4E02-B348-E036030280F1}" sibTransId="{3B95367C-3BAB-48A4-BDFA-22DCEA5170A0}"/>
    <dgm:cxn modelId="{54345471-EA00-4C07-BA56-8A89067B0413}" type="presOf" srcId="{CF9D6C94-2EB6-4ABD-AF78-D0355BAE47E8}" destId="{88A983C8-B4AC-492F-8B4E-8D8F925CBE00}" srcOrd="0" destOrd="0" presId="urn:microsoft.com/office/officeart/2005/8/layout/vList2"/>
    <dgm:cxn modelId="{CA942972-7329-4A67-9A3D-AE9ABE24F17C}" srcId="{495E0697-FD84-4D4F-8D96-C373CFF5781E}" destId="{7BED04B8-7057-44AE-B0DA-46BEC6896395}" srcOrd="0" destOrd="0" parTransId="{803FA7BD-4D5F-4122-AC8B-3641C9882671}" sibTransId="{648A1307-01A6-43FA-A4AD-0A1B177107F1}"/>
    <dgm:cxn modelId="{220D0957-E9C0-4525-A03B-8C4CC6BE7E21}" srcId="{495E0697-FD84-4D4F-8D96-C373CFF5781E}" destId="{B710428C-3297-4569-B893-105FE3E05E23}" srcOrd="1" destOrd="0" parTransId="{9E01C499-166C-4F44-9078-52F27BF53A09}" sibTransId="{0F146155-9537-4BDE-8236-D3C298C8FF86}"/>
    <dgm:cxn modelId="{7F0F45B5-0042-48A8-B70C-4A0170744E07}" type="presOf" srcId="{7BED04B8-7057-44AE-B0DA-46BEC6896395}" destId="{8531ACDF-D6CA-4733-803F-C512E6FF1C9B}" srcOrd="0" destOrd="0" presId="urn:microsoft.com/office/officeart/2005/8/layout/vList2"/>
    <dgm:cxn modelId="{771FBFEF-D8D4-416F-94AA-83A273144431}" type="presParOf" srcId="{35750A34-54C0-404C-8BB7-FFC99B61360B}" destId="{8531ACDF-D6CA-4733-803F-C512E6FF1C9B}" srcOrd="0" destOrd="0" presId="urn:microsoft.com/office/officeart/2005/8/layout/vList2"/>
    <dgm:cxn modelId="{2681D2D8-D20F-4D3B-A126-3D555AE5C95F}" type="presParOf" srcId="{35750A34-54C0-404C-8BB7-FFC99B61360B}" destId="{876CBF5A-C584-4781-B04B-8C5DBDD91C28}" srcOrd="1" destOrd="0" presId="urn:microsoft.com/office/officeart/2005/8/layout/vList2"/>
    <dgm:cxn modelId="{3E796583-8A03-4A3F-9D7C-6F1ACF09CE99}" type="presParOf" srcId="{35750A34-54C0-404C-8BB7-FFC99B61360B}" destId="{E0161685-FD7F-4B50-A244-9A3550536BF5}" srcOrd="2" destOrd="0" presId="urn:microsoft.com/office/officeart/2005/8/layout/vList2"/>
    <dgm:cxn modelId="{B5B42BE4-63A9-4F3B-B6D6-6FA296424040}" type="presParOf" srcId="{35750A34-54C0-404C-8BB7-FFC99B61360B}" destId="{066D102F-CC61-4177-B3CA-BA4177E00AF4}" srcOrd="3" destOrd="0" presId="urn:microsoft.com/office/officeart/2005/8/layout/vList2"/>
    <dgm:cxn modelId="{CA71AC0C-01E1-48FE-8E65-949AEACAAEE1}" type="presParOf" srcId="{35750A34-54C0-404C-8BB7-FFC99B61360B}" destId="{88A983C8-B4AC-492F-8B4E-8D8F925CBE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8CD7589-B254-47D9-B6CC-1CE8573F2626}" type="doc">
      <dgm:prSet loTypeId="urn:microsoft.com/office/officeart/2005/8/layout/vList4" loCatId="list" qsTypeId="urn:microsoft.com/office/officeart/2005/8/quickstyle/3d3" qsCatId="3D" csTypeId="urn:microsoft.com/office/officeart/2005/8/colors/colorful3" csCatId="colorful" phldr="1"/>
      <dgm:spPr/>
      <dgm:t>
        <a:bodyPr/>
        <a:lstStyle/>
        <a:p>
          <a:endParaRPr lang="en-US"/>
        </a:p>
      </dgm:t>
    </dgm:pt>
    <dgm:pt modelId="{E8C35ABF-8060-4CB7-8C70-5A49AED71882}">
      <dgm:prSet/>
      <dgm:spPr>
        <a:solidFill>
          <a:schemeClr val="accent3">
            <a:lumMod val="75000"/>
          </a:schemeClr>
        </a:solidFill>
      </dgm:spPr>
      <dgm:t>
        <a:bodyPr/>
        <a:lstStyle/>
        <a:p>
          <a:r>
            <a:rPr lang="en-US" dirty="0"/>
            <a:t>Larger number of exams with window testing and maybe with sections.</a:t>
          </a:r>
        </a:p>
      </dgm:t>
    </dgm:pt>
    <dgm:pt modelId="{906722B8-1753-4475-ACC3-2764B0929AFF}" type="parTrans" cxnId="{CB2D27D9-E8D7-4310-9FFC-9E55E29B6F2E}">
      <dgm:prSet/>
      <dgm:spPr/>
      <dgm:t>
        <a:bodyPr/>
        <a:lstStyle/>
        <a:p>
          <a:endParaRPr lang="en-US"/>
        </a:p>
      </dgm:t>
    </dgm:pt>
    <dgm:pt modelId="{76FE2B1F-510B-4238-9F9E-FFF52B9FF933}" type="sibTrans" cxnId="{CB2D27D9-E8D7-4310-9FFC-9E55E29B6F2E}">
      <dgm:prSet/>
      <dgm:spPr/>
      <dgm:t>
        <a:bodyPr/>
        <a:lstStyle/>
        <a:p>
          <a:endParaRPr lang="en-US"/>
        </a:p>
      </dgm:t>
    </dgm:pt>
    <dgm:pt modelId="{8AF8CEC8-5D5B-45B4-A4E6-944BAEC8F85C}">
      <dgm:prSet/>
      <dgm:spPr>
        <a:solidFill>
          <a:schemeClr val="accent2">
            <a:lumMod val="50000"/>
          </a:schemeClr>
        </a:solidFill>
      </dgm:spPr>
      <dgm:t>
        <a:bodyPr/>
        <a:lstStyle/>
        <a:p>
          <a:r>
            <a:rPr lang="en-US" dirty="0"/>
            <a:t>Exam Program is growing:</a:t>
          </a:r>
        </a:p>
      </dgm:t>
    </dgm:pt>
    <dgm:pt modelId="{D23CBF90-47C9-425E-9414-0EA7ADE95909}" type="parTrans" cxnId="{3D66A6B8-89DF-4577-A31D-A58C786A6865}">
      <dgm:prSet/>
      <dgm:spPr/>
      <dgm:t>
        <a:bodyPr/>
        <a:lstStyle/>
        <a:p>
          <a:endParaRPr lang="en-US"/>
        </a:p>
      </dgm:t>
    </dgm:pt>
    <dgm:pt modelId="{F58E6D15-CDA2-4656-BA71-1BA4A60FA0A5}" type="sibTrans" cxnId="{3D66A6B8-89DF-4577-A31D-A58C786A6865}">
      <dgm:prSet/>
      <dgm:spPr/>
      <dgm:t>
        <a:bodyPr/>
        <a:lstStyle/>
        <a:p>
          <a:endParaRPr lang="en-US"/>
        </a:p>
      </dgm:t>
    </dgm:pt>
    <dgm:pt modelId="{78E145D4-D74D-4B43-9A65-F78F9EB2BBE4}">
      <dgm:prSet/>
      <dgm:spPr>
        <a:solidFill>
          <a:schemeClr val="accent2">
            <a:lumMod val="50000"/>
          </a:schemeClr>
        </a:solidFill>
      </dgm:spPr>
      <dgm:t>
        <a:bodyPr/>
        <a:lstStyle/>
        <a:p>
          <a:r>
            <a:rPr lang="en-US" dirty="0"/>
            <a:t>Brazil</a:t>
          </a:r>
        </a:p>
      </dgm:t>
    </dgm:pt>
    <dgm:pt modelId="{2B06F9D9-46F0-4F78-9BDB-3E24AF9ADF08}" type="parTrans" cxnId="{ADCB870F-D237-43B8-AA74-3D0C33F625C3}">
      <dgm:prSet/>
      <dgm:spPr/>
      <dgm:t>
        <a:bodyPr/>
        <a:lstStyle/>
        <a:p>
          <a:endParaRPr lang="en-US"/>
        </a:p>
      </dgm:t>
    </dgm:pt>
    <dgm:pt modelId="{8E005088-8F3F-44E8-85F6-FB2774D62643}" type="sibTrans" cxnId="{ADCB870F-D237-43B8-AA74-3D0C33F625C3}">
      <dgm:prSet/>
      <dgm:spPr/>
      <dgm:t>
        <a:bodyPr/>
        <a:lstStyle/>
        <a:p>
          <a:endParaRPr lang="en-US"/>
        </a:p>
      </dgm:t>
    </dgm:pt>
    <dgm:pt modelId="{EF8AA696-60BC-4E4B-BD83-DC7C515AA75A}">
      <dgm:prSet/>
      <dgm:spPr>
        <a:solidFill>
          <a:schemeClr val="accent2">
            <a:lumMod val="50000"/>
          </a:schemeClr>
        </a:solidFill>
      </dgm:spPr>
      <dgm:t>
        <a:bodyPr/>
        <a:lstStyle/>
        <a:p>
          <a:r>
            <a:rPr lang="en-US" dirty="0"/>
            <a:t>Mid Atlantic NM </a:t>
          </a:r>
        </a:p>
      </dgm:t>
    </dgm:pt>
    <dgm:pt modelId="{94B4FA3A-3D57-40F0-A077-8A1635C7BDAB}" type="parTrans" cxnId="{2C9215E2-4C15-4CC6-8514-FA06F69EC097}">
      <dgm:prSet/>
      <dgm:spPr/>
      <dgm:t>
        <a:bodyPr/>
        <a:lstStyle/>
        <a:p>
          <a:endParaRPr lang="en-US"/>
        </a:p>
      </dgm:t>
    </dgm:pt>
    <dgm:pt modelId="{AD57F6F2-1DF3-46B4-92B0-4E7E23530126}" type="sibTrans" cxnId="{2C9215E2-4C15-4CC6-8514-FA06F69EC097}">
      <dgm:prSet/>
      <dgm:spPr/>
      <dgm:t>
        <a:bodyPr/>
        <a:lstStyle/>
        <a:p>
          <a:endParaRPr lang="en-US"/>
        </a:p>
      </dgm:t>
    </dgm:pt>
    <dgm:pt modelId="{BB61E9C6-2B62-4BF8-9E4A-9DB7355F0270}">
      <dgm:prSet/>
      <dgm:spPr>
        <a:solidFill>
          <a:schemeClr val="accent2">
            <a:lumMod val="50000"/>
          </a:schemeClr>
        </a:solidFill>
      </dgm:spPr>
      <dgm:t>
        <a:bodyPr/>
        <a:lstStyle/>
        <a:p>
          <a:r>
            <a:rPr lang="en-US" dirty="0"/>
            <a:t>South Florida/Caribbean</a:t>
          </a:r>
        </a:p>
      </dgm:t>
    </dgm:pt>
    <dgm:pt modelId="{13A749B5-AE42-4C37-9C83-84C44EAD311C}" type="parTrans" cxnId="{9A31FC47-509E-4DDC-9F3B-6625A12100BB}">
      <dgm:prSet/>
      <dgm:spPr/>
      <dgm:t>
        <a:bodyPr/>
        <a:lstStyle/>
        <a:p>
          <a:endParaRPr lang="en-US"/>
        </a:p>
      </dgm:t>
    </dgm:pt>
    <dgm:pt modelId="{2E9E9F1C-E478-41F0-8CDA-6E09E05759E9}" type="sibTrans" cxnId="{9A31FC47-509E-4DDC-9F3B-6625A12100BB}">
      <dgm:prSet/>
      <dgm:spPr/>
      <dgm:t>
        <a:bodyPr/>
        <a:lstStyle/>
        <a:p>
          <a:endParaRPr lang="en-US"/>
        </a:p>
      </dgm:t>
    </dgm:pt>
    <dgm:pt modelId="{886E8EBB-1501-4CB9-AD16-B9C54A927F94}">
      <dgm:prSet/>
      <dgm:spPr>
        <a:solidFill>
          <a:schemeClr val="accent2">
            <a:lumMod val="50000"/>
          </a:schemeClr>
        </a:solidFill>
      </dgm:spPr>
      <dgm:t>
        <a:bodyPr/>
        <a:lstStyle/>
        <a:p>
          <a:r>
            <a:rPr lang="en-US" dirty="0"/>
            <a:t>International Opportunities</a:t>
          </a:r>
        </a:p>
      </dgm:t>
    </dgm:pt>
    <dgm:pt modelId="{8CD4E432-12DF-4E73-93FD-9F67C8832FC5}" type="parTrans" cxnId="{729C9B62-D355-4E15-8982-416546867620}">
      <dgm:prSet/>
      <dgm:spPr/>
      <dgm:t>
        <a:bodyPr/>
        <a:lstStyle/>
        <a:p>
          <a:endParaRPr lang="en-US"/>
        </a:p>
      </dgm:t>
    </dgm:pt>
    <dgm:pt modelId="{DEF1C125-3CDC-4D5B-8991-B4D1CD1114B2}" type="sibTrans" cxnId="{729C9B62-D355-4E15-8982-416546867620}">
      <dgm:prSet/>
      <dgm:spPr/>
      <dgm:t>
        <a:bodyPr/>
        <a:lstStyle/>
        <a:p>
          <a:endParaRPr lang="en-US"/>
        </a:p>
      </dgm:t>
    </dgm:pt>
    <dgm:pt modelId="{03DD4955-0AC4-4B25-9E1C-60516C206D02}">
      <dgm:prSet custT="1"/>
      <dgm:spPr>
        <a:solidFill>
          <a:schemeClr val="accent1">
            <a:lumMod val="75000"/>
          </a:schemeClr>
        </a:solidFill>
      </dgm:spPr>
      <dgm:t>
        <a:bodyPr/>
        <a:lstStyle/>
        <a:p>
          <a:r>
            <a:rPr lang="en-US" sz="2100" dirty="0"/>
            <a:t>Need to revisit the discussion of combining local board exams with similar agriculture.</a:t>
          </a:r>
        </a:p>
        <a:p>
          <a:r>
            <a:rPr lang="en-US" sz="2400" dirty="0"/>
            <a:t>	</a:t>
          </a:r>
          <a:r>
            <a:rPr lang="en-US" sz="2000" dirty="0"/>
            <a:t>*also in strategic plan</a:t>
          </a:r>
        </a:p>
      </dgm:t>
    </dgm:pt>
    <dgm:pt modelId="{5157BAF6-537F-4676-8554-2C8B7D60D408}" type="parTrans" cxnId="{73A7F9D6-7680-4DD9-8AB4-4BBA9321CA7C}">
      <dgm:prSet/>
      <dgm:spPr/>
      <dgm:t>
        <a:bodyPr/>
        <a:lstStyle/>
        <a:p>
          <a:endParaRPr lang="en-US"/>
        </a:p>
      </dgm:t>
    </dgm:pt>
    <dgm:pt modelId="{D5483AB2-00CC-4378-984B-A9BA3744E554}" type="sibTrans" cxnId="{73A7F9D6-7680-4DD9-8AB4-4BBA9321CA7C}">
      <dgm:prSet/>
      <dgm:spPr/>
      <dgm:t>
        <a:bodyPr/>
        <a:lstStyle/>
        <a:p>
          <a:endParaRPr lang="en-US"/>
        </a:p>
      </dgm:t>
    </dgm:pt>
    <dgm:pt modelId="{1937D3E7-2BB0-42C8-944A-700A3B58D5C9}" type="pres">
      <dgm:prSet presAssocID="{D8CD7589-B254-47D9-B6CC-1CE8573F2626}" presName="linear" presStyleCnt="0">
        <dgm:presLayoutVars>
          <dgm:dir/>
          <dgm:resizeHandles val="exact"/>
        </dgm:presLayoutVars>
      </dgm:prSet>
      <dgm:spPr/>
    </dgm:pt>
    <dgm:pt modelId="{6FDEC02A-347E-4F4C-AD3F-8CEEFE2AD72C}" type="pres">
      <dgm:prSet presAssocID="{E8C35ABF-8060-4CB7-8C70-5A49AED71882}" presName="comp" presStyleCnt="0"/>
      <dgm:spPr/>
    </dgm:pt>
    <dgm:pt modelId="{06E3AD99-479C-4DBE-B4AD-6BD9CCC5C515}" type="pres">
      <dgm:prSet presAssocID="{E8C35ABF-8060-4CB7-8C70-5A49AED71882}" presName="box" presStyleLbl="node1" presStyleIdx="0" presStyleCnt="3"/>
      <dgm:spPr/>
    </dgm:pt>
    <dgm:pt modelId="{598AC344-E696-418E-A2EE-5934B7DD2A69}" type="pres">
      <dgm:prSet presAssocID="{E8C35ABF-8060-4CB7-8C70-5A49AED71882}" presName="img" presStyleLbl="fgImgPlace1" presStyleIdx="0" presStyleCnt="3"/>
      <dgm:spPr>
        <a:blipFill>
          <a:blip xmlns:r="http://schemas.openxmlformats.org/officeDocument/2006/relationships" r:embed="rId1"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woman's hands typing and using a trackpad on a laptop with mug"/>
        </a:ext>
      </dgm:extLst>
    </dgm:pt>
    <dgm:pt modelId="{BB4E537E-2FEE-421A-9DD6-EB9853576B18}" type="pres">
      <dgm:prSet presAssocID="{E8C35ABF-8060-4CB7-8C70-5A49AED71882}" presName="text" presStyleLbl="node1" presStyleIdx="0" presStyleCnt="3">
        <dgm:presLayoutVars>
          <dgm:bulletEnabled val="1"/>
        </dgm:presLayoutVars>
      </dgm:prSet>
      <dgm:spPr/>
    </dgm:pt>
    <dgm:pt modelId="{79AEC475-09F8-4A7E-BA2A-EA031D29CD7F}" type="pres">
      <dgm:prSet presAssocID="{76FE2B1F-510B-4238-9F9E-FFF52B9FF933}" presName="spacer" presStyleCnt="0"/>
      <dgm:spPr/>
    </dgm:pt>
    <dgm:pt modelId="{EE5572FD-153B-49BD-9930-39CA2D573158}" type="pres">
      <dgm:prSet presAssocID="{8AF8CEC8-5D5B-45B4-A4E6-944BAEC8F85C}" presName="comp" presStyleCnt="0"/>
      <dgm:spPr/>
    </dgm:pt>
    <dgm:pt modelId="{7521360C-1377-4C9A-B867-83700B1BA5CD}" type="pres">
      <dgm:prSet presAssocID="{8AF8CEC8-5D5B-45B4-A4E6-944BAEC8F85C}" presName="box" presStyleLbl="node1" presStyleIdx="1" presStyleCnt="3" custLinFactNeighborX="-1022" custLinFactNeighborY="87"/>
      <dgm:spPr/>
    </dgm:pt>
    <dgm:pt modelId="{90676616-6208-4CFD-A19F-1E0A52CAC6EA}" type="pres">
      <dgm:prSet presAssocID="{8AF8CEC8-5D5B-45B4-A4E6-944BAEC8F85C}" presName="img" presStyleLbl="fgImgPlace1" presStyleIdx="1" presStyleCnt="3"/>
      <dgm:spPr>
        <a:blipFill>
          <a:blip xmlns:r="http://schemas.openxmlformats.org/officeDocument/2006/relationships"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orld map in dots against an abstract background"/>
        </a:ext>
      </dgm:extLst>
    </dgm:pt>
    <dgm:pt modelId="{F9496838-3F32-4E78-9120-24C79F5EDEB6}" type="pres">
      <dgm:prSet presAssocID="{8AF8CEC8-5D5B-45B4-A4E6-944BAEC8F85C}" presName="text" presStyleLbl="node1" presStyleIdx="1" presStyleCnt="3">
        <dgm:presLayoutVars>
          <dgm:bulletEnabled val="1"/>
        </dgm:presLayoutVars>
      </dgm:prSet>
      <dgm:spPr/>
    </dgm:pt>
    <dgm:pt modelId="{2A80442A-E97D-4097-9928-3FA801FE82CB}" type="pres">
      <dgm:prSet presAssocID="{F58E6D15-CDA2-4656-BA71-1BA4A60FA0A5}" presName="spacer" presStyleCnt="0"/>
      <dgm:spPr/>
    </dgm:pt>
    <dgm:pt modelId="{4B0B2E8F-DDCB-4F51-8539-3F47C12155D6}" type="pres">
      <dgm:prSet presAssocID="{03DD4955-0AC4-4B25-9E1C-60516C206D02}" presName="comp" presStyleCnt="0"/>
      <dgm:spPr/>
    </dgm:pt>
    <dgm:pt modelId="{BF5E1BE4-3C4B-4F6F-A59D-7272719A0D7E}" type="pres">
      <dgm:prSet presAssocID="{03DD4955-0AC4-4B25-9E1C-60516C206D02}" presName="box" presStyleLbl="node1" presStyleIdx="2" presStyleCnt="3"/>
      <dgm:spPr/>
    </dgm:pt>
    <dgm:pt modelId="{91DDD3C5-9A02-4695-9B32-9788623C1D98}" type="pres">
      <dgm:prSet presAssocID="{03DD4955-0AC4-4B25-9E1C-60516C206D02}" presName="img" presStyleLbl="fgImgPlace1" presStyleIdx="2" presStyleCnt="3">
        <dgm:style>
          <a:lnRef idx="1">
            <a:schemeClr val="accent1"/>
          </a:lnRef>
          <a:fillRef idx="2">
            <a:schemeClr val="accent1"/>
          </a:fillRef>
          <a:effectRef idx="1">
            <a:schemeClr val="accent1"/>
          </a:effectRef>
          <a:fontRef idx="minor">
            <a:schemeClr val="dk1"/>
          </a:fontRef>
        </dgm:style>
      </dgm:prSet>
      <dgm:spPr>
        <a:blipFill>
          <a:blip xmlns:r="http://schemas.openxmlformats.org/officeDocument/2006/relationships"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imple forest illustration"/>
        </a:ext>
      </dgm:extLst>
    </dgm:pt>
    <dgm:pt modelId="{7196C0E7-F955-4F87-88A5-ED4F0E8A7617}" type="pres">
      <dgm:prSet presAssocID="{03DD4955-0AC4-4B25-9E1C-60516C206D02}" presName="text" presStyleLbl="node1" presStyleIdx="2" presStyleCnt="3">
        <dgm:presLayoutVars>
          <dgm:bulletEnabled val="1"/>
        </dgm:presLayoutVars>
      </dgm:prSet>
      <dgm:spPr/>
    </dgm:pt>
  </dgm:ptLst>
  <dgm:cxnLst>
    <dgm:cxn modelId="{ADCB870F-D237-43B8-AA74-3D0C33F625C3}" srcId="{8AF8CEC8-5D5B-45B4-A4E6-944BAEC8F85C}" destId="{78E145D4-D74D-4B43-9A65-F78F9EB2BBE4}" srcOrd="0" destOrd="0" parTransId="{2B06F9D9-46F0-4F78-9BDB-3E24AF9ADF08}" sibTransId="{8E005088-8F3F-44E8-85F6-FB2774D62643}"/>
    <dgm:cxn modelId="{2C4B3012-5825-452D-B077-571B33DC87E5}" type="presOf" srcId="{EF8AA696-60BC-4E4B-BD83-DC7C515AA75A}" destId="{7521360C-1377-4C9A-B867-83700B1BA5CD}" srcOrd="0" destOrd="2" presId="urn:microsoft.com/office/officeart/2005/8/layout/vList4"/>
    <dgm:cxn modelId="{8F40971E-645C-47DD-A8E7-F1F1A16CE615}" type="presOf" srcId="{D8CD7589-B254-47D9-B6CC-1CE8573F2626}" destId="{1937D3E7-2BB0-42C8-944A-700A3B58D5C9}" srcOrd="0" destOrd="0" presId="urn:microsoft.com/office/officeart/2005/8/layout/vList4"/>
    <dgm:cxn modelId="{9942FD25-450C-4F63-BACE-4AE59E68A948}" type="presOf" srcId="{78E145D4-D74D-4B43-9A65-F78F9EB2BBE4}" destId="{F9496838-3F32-4E78-9120-24C79F5EDEB6}" srcOrd="1" destOrd="1" presId="urn:microsoft.com/office/officeart/2005/8/layout/vList4"/>
    <dgm:cxn modelId="{0883DD40-717E-483C-90B0-FA48954580D7}" type="presOf" srcId="{886E8EBB-1501-4CB9-AD16-B9C54A927F94}" destId="{7521360C-1377-4C9A-B867-83700B1BA5CD}" srcOrd="0" destOrd="4" presId="urn:microsoft.com/office/officeart/2005/8/layout/vList4"/>
    <dgm:cxn modelId="{729C9B62-D355-4E15-8982-416546867620}" srcId="{8AF8CEC8-5D5B-45B4-A4E6-944BAEC8F85C}" destId="{886E8EBB-1501-4CB9-AD16-B9C54A927F94}" srcOrd="3" destOrd="0" parTransId="{8CD4E432-12DF-4E73-93FD-9F67C8832FC5}" sibTransId="{DEF1C125-3CDC-4D5B-8991-B4D1CD1114B2}"/>
    <dgm:cxn modelId="{9A31FC47-509E-4DDC-9F3B-6625A12100BB}" srcId="{8AF8CEC8-5D5B-45B4-A4E6-944BAEC8F85C}" destId="{BB61E9C6-2B62-4BF8-9E4A-9DB7355F0270}" srcOrd="2" destOrd="0" parTransId="{13A749B5-AE42-4C37-9C83-84C44EAD311C}" sibTransId="{2E9E9F1C-E478-41F0-8CDA-6E09E05759E9}"/>
    <dgm:cxn modelId="{6A524456-3F15-4244-B813-6807CB430039}" type="presOf" srcId="{8AF8CEC8-5D5B-45B4-A4E6-944BAEC8F85C}" destId="{F9496838-3F32-4E78-9120-24C79F5EDEB6}" srcOrd="1" destOrd="0" presId="urn:microsoft.com/office/officeart/2005/8/layout/vList4"/>
    <dgm:cxn modelId="{4D7C8658-CF97-43FB-A314-CACAF0B7BBAB}" type="presOf" srcId="{BB61E9C6-2B62-4BF8-9E4A-9DB7355F0270}" destId="{7521360C-1377-4C9A-B867-83700B1BA5CD}" srcOrd="0" destOrd="3" presId="urn:microsoft.com/office/officeart/2005/8/layout/vList4"/>
    <dgm:cxn modelId="{7853FA84-9BC7-463A-B1E9-0F119AB09D96}" type="presOf" srcId="{EF8AA696-60BC-4E4B-BD83-DC7C515AA75A}" destId="{F9496838-3F32-4E78-9120-24C79F5EDEB6}" srcOrd="1" destOrd="2" presId="urn:microsoft.com/office/officeart/2005/8/layout/vList4"/>
    <dgm:cxn modelId="{D2D3B885-E8C1-4885-940E-8304BE974F32}" type="presOf" srcId="{78E145D4-D74D-4B43-9A65-F78F9EB2BBE4}" destId="{7521360C-1377-4C9A-B867-83700B1BA5CD}" srcOrd="0" destOrd="1" presId="urn:microsoft.com/office/officeart/2005/8/layout/vList4"/>
    <dgm:cxn modelId="{0E7BA08A-BDF7-4A3A-9F79-D19608E24769}" type="presOf" srcId="{E8C35ABF-8060-4CB7-8C70-5A49AED71882}" destId="{06E3AD99-479C-4DBE-B4AD-6BD9CCC5C515}" srcOrd="0" destOrd="0" presId="urn:microsoft.com/office/officeart/2005/8/layout/vList4"/>
    <dgm:cxn modelId="{4791839B-1D29-4D23-992E-CEBC7EB66681}" type="presOf" srcId="{03DD4955-0AC4-4B25-9E1C-60516C206D02}" destId="{7196C0E7-F955-4F87-88A5-ED4F0E8A7617}" srcOrd="1" destOrd="0" presId="urn:microsoft.com/office/officeart/2005/8/layout/vList4"/>
    <dgm:cxn modelId="{3D66A6B8-89DF-4577-A31D-A58C786A6865}" srcId="{D8CD7589-B254-47D9-B6CC-1CE8573F2626}" destId="{8AF8CEC8-5D5B-45B4-A4E6-944BAEC8F85C}" srcOrd="1" destOrd="0" parTransId="{D23CBF90-47C9-425E-9414-0EA7ADE95909}" sibTransId="{F58E6D15-CDA2-4656-BA71-1BA4A60FA0A5}"/>
    <dgm:cxn modelId="{72E40BC7-F408-4EEC-9825-F264F39CE50D}" type="presOf" srcId="{03DD4955-0AC4-4B25-9E1C-60516C206D02}" destId="{BF5E1BE4-3C4B-4F6F-A59D-7272719A0D7E}" srcOrd="0" destOrd="0" presId="urn:microsoft.com/office/officeart/2005/8/layout/vList4"/>
    <dgm:cxn modelId="{70C715D1-DB25-4509-82C1-ADE25E818027}" type="presOf" srcId="{886E8EBB-1501-4CB9-AD16-B9C54A927F94}" destId="{F9496838-3F32-4E78-9120-24C79F5EDEB6}" srcOrd="1" destOrd="4" presId="urn:microsoft.com/office/officeart/2005/8/layout/vList4"/>
    <dgm:cxn modelId="{5D56A4D5-EAC5-4384-98BC-84E0F5F97DDC}" type="presOf" srcId="{E8C35ABF-8060-4CB7-8C70-5A49AED71882}" destId="{BB4E537E-2FEE-421A-9DD6-EB9853576B18}" srcOrd="1" destOrd="0" presId="urn:microsoft.com/office/officeart/2005/8/layout/vList4"/>
    <dgm:cxn modelId="{73A7F9D6-7680-4DD9-8AB4-4BBA9321CA7C}" srcId="{D8CD7589-B254-47D9-B6CC-1CE8573F2626}" destId="{03DD4955-0AC4-4B25-9E1C-60516C206D02}" srcOrd="2" destOrd="0" parTransId="{5157BAF6-537F-4676-8554-2C8B7D60D408}" sibTransId="{D5483AB2-00CC-4378-984B-A9BA3744E554}"/>
    <dgm:cxn modelId="{CB2D27D9-E8D7-4310-9FFC-9E55E29B6F2E}" srcId="{D8CD7589-B254-47D9-B6CC-1CE8573F2626}" destId="{E8C35ABF-8060-4CB7-8C70-5A49AED71882}" srcOrd="0" destOrd="0" parTransId="{906722B8-1753-4475-ACC3-2764B0929AFF}" sibTransId="{76FE2B1F-510B-4238-9F9E-FFF52B9FF933}"/>
    <dgm:cxn modelId="{2C9215E2-4C15-4CC6-8514-FA06F69EC097}" srcId="{8AF8CEC8-5D5B-45B4-A4E6-944BAEC8F85C}" destId="{EF8AA696-60BC-4E4B-BD83-DC7C515AA75A}" srcOrd="1" destOrd="0" parTransId="{94B4FA3A-3D57-40F0-A077-8A1635C7BDAB}" sibTransId="{AD57F6F2-1DF3-46B4-92B0-4E7E23530126}"/>
    <dgm:cxn modelId="{4C9B49EF-1DE9-4DB7-A538-BD047A81A328}" type="presOf" srcId="{BB61E9C6-2B62-4BF8-9E4A-9DB7355F0270}" destId="{F9496838-3F32-4E78-9120-24C79F5EDEB6}" srcOrd="1" destOrd="3" presId="urn:microsoft.com/office/officeart/2005/8/layout/vList4"/>
    <dgm:cxn modelId="{6ACC7CFE-9D62-4AFA-A990-B5FD1E751FC1}" type="presOf" srcId="{8AF8CEC8-5D5B-45B4-A4E6-944BAEC8F85C}" destId="{7521360C-1377-4C9A-B867-83700B1BA5CD}" srcOrd="0" destOrd="0" presId="urn:microsoft.com/office/officeart/2005/8/layout/vList4"/>
    <dgm:cxn modelId="{31F0A556-C2B6-41A6-8F80-821A30E1C309}" type="presParOf" srcId="{1937D3E7-2BB0-42C8-944A-700A3B58D5C9}" destId="{6FDEC02A-347E-4F4C-AD3F-8CEEFE2AD72C}" srcOrd="0" destOrd="0" presId="urn:microsoft.com/office/officeart/2005/8/layout/vList4"/>
    <dgm:cxn modelId="{4E166E12-ED22-47A3-A48D-A5E138A68737}" type="presParOf" srcId="{6FDEC02A-347E-4F4C-AD3F-8CEEFE2AD72C}" destId="{06E3AD99-479C-4DBE-B4AD-6BD9CCC5C515}" srcOrd="0" destOrd="0" presId="urn:microsoft.com/office/officeart/2005/8/layout/vList4"/>
    <dgm:cxn modelId="{C87A0ACD-E38F-4E74-A0A9-2B14BEAB026A}" type="presParOf" srcId="{6FDEC02A-347E-4F4C-AD3F-8CEEFE2AD72C}" destId="{598AC344-E696-418E-A2EE-5934B7DD2A69}" srcOrd="1" destOrd="0" presId="urn:microsoft.com/office/officeart/2005/8/layout/vList4"/>
    <dgm:cxn modelId="{7EBF0C1B-D7E7-46A6-A31B-0E565AB8A90F}" type="presParOf" srcId="{6FDEC02A-347E-4F4C-AD3F-8CEEFE2AD72C}" destId="{BB4E537E-2FEE-421A-9DD6-EB9853576B18}" srcOrd="2" destOrd="0" presId="urn:microsoft.com/office/officeart/2005/8/layout/vList4"/>
    <dgm:cxn modelId="{A246CDED-85AA-49D8-9F14-C1D40B7A9D7C}" type="presParOf" srcId="{1937D3E7-2BB0-42C8-944A-700A3B58D5C9}" destId="{79AEC475-09F8-4A7E-BA2A-EA031D29CD7F}" srcOrd="1" destOrd="0" presId="urn:microsoft.com/office/officeart/2005/8/layout/vList4"/>
    <dgm:cxn modelId="{88EDBB4A-58AA-403D-AC91-E785D979D903}" type="presParOf" srcId="{1937D3E7-2BB0-42C8-944A-700A3B58D5C9}" destId="{EE5572FD-153B-49BD-9930-39CA2D573158}" srcOrd="2" destOrd="0" presId="urn:microsoft.com/office/officeart/2005/8/layout/vList4"/>
    <dgm:cxn modelId="{EEAA67AB-E1C6-4F8E-97FF-7A98811965CA}" type="presParOf" srcId="{EE5572FD-153B-49BD-9930-39CA2D573158}" destId="{7521360C-1377-4C9A-B867-83700B1BA5CD}" srcOrd="0" destOrd="0" presId="urn:microsoft.com/office/officeart/2005/8/layout/vList4"/>
    <dgm:cxn modelId="{332DB93F-1150-497B-AA95-74328463CB29}" type="presParOf" srcId="{EE5572FD-153B-49BD-9930-39CA2D573158}" destId="{90676616-6208-4CFD-A19F-1E0A52CAC6EA}" srcOrd="1" destOrd="0" presId="urn:microsoft.com/office/officeart/2005/8/layout/vList4"/>
    <dgm:cxn modelId="{C046CC28-A2C2-4416-92CE-445B37D62046}" type="presParOf" srcId="{EE5572FD-153B-49BD-9930-39CA2D573158}" destId="{F9496838-3F32-4E78-9120-24C79F5EDEB6}" srcOrd="2" destOrd="0" presId="urn:microsoft.com/office/officeart/2005/8/layout/vList4"/>
    <dgm:cxn modelId="{3BA080F9-3299-483C-9528-00986740599C}" type="presParOf" srcId="{1937D3E7-2BB0-42C8-944A-700A3B58D5C9}" destId="{2A80442A-E97D-4097-9928-3FA801FE82CB}" srcOrd="3" destOrd="0" presId="urn:microsoft.com/office/officeart/2005/8/layout/vList4"/>
    <dgm:cxn modelId="{2DE4099C-977E-463F-BC5F-CDE2DF2A66BF}" type="presParOf" srcId="{1937D3E7-2BB0-42C8-944A-700A3B58D5C9}" destId="{4B0B2E8F-DDCB-4F51-8539-3F47C12155D6}" srcOrd="4" destOrd="0" presId="urn:microsoft.com/office/officeart/2005/8/layout/vList4"/>
    <dgm:cxn modelId="{49E38136-F72E-42AE-81F1-229DC7545E5D}" type="presParOf" srcId="{4B0B2E8F-DDCB-4F51-8539-3F47C12155D6}" destId="{BF5E1BE4-3C4B-4F6F-A59D-7272719A0D7E}" srcOrd="0" destOrd="0" presId="urn:microsoft.com/office/officeart/2005/8/layout/vList4"/>
    <dgm:cxn modelId="{CBD3587C-7125-4090-8777-8598301AFD17}" type="presParOf" srcId="{4B0B2E8F-DDCB-4F51-8539-3F47C12155D6}" destId="{91DDD3C5-9A02-4695-9B32-9788623C1D98}" srcOrd="1" destOrd="0" presId="urn:microsoft.com/office/officeart/2005/8/layout/vList4"/>
    <dgm:cxn modelId="{BE81F228-9D98-4DC7-BCBF-3B87256E84CB}" type="presParOf" srcId="{4B0B2E8F-DDCB-4F51-8539-3F47C12155D6}" destId="{7196C0E7-F955-4F87-88A5-ED4F0E8A761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1120C10-21A3-46DB-965D-882FFF8FD9A4}"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64D196BF-102A-4CAD-8A9A-5422DD8D678B}">
      <dgm:prSet/>
      <dgm:spPr/>
      <dgm:t>
        <a:bodyPr/>
        <a:lstStyle/>
        <a:p>
          <a:pPr>
            <a:lnSpc>
              <a:spcPct val="100000"/>
            </a:lnSpc>
          </a:pPr>
          <a:r>
            <a:rPr lang="en-US" dirty="0"/>
            <a:t>Where does AI fit in?</a:t>
          </a:r>
        </a:p>
      </dgm:t>
    </dgm:pt>
    <dgm:pt modelId="{B2F6FE2A-2A0A-4F2C-B939-067E3AC63FE8}" type="parTrans" cxnId="{7C1FFD46-381C-41DD-A2C8-08BEAB7056DE}">
      <dgm:prSet/>
      <dgm:spPr/>
      <dgm:t>
        <a:bodyPr/>
        <a:lstStyle/>
        <a:p>
          <a:endParaRPr lang="en-US"/>
        </a:p>
      </dgm:t>
    </dgm:pt>
    <dgm:pt modelId="{B386A3C4-3E14-40DB-B927-892580873817}" type="sibTrans" cxnId="{7C1FFD46-381C-41DD-A2C8-08BEAB7056DE}">
      <dgm:prSet/>
      <dgm:spPr/>
      <dgm:t>
        <a:bodyPr/>
        <a:lstStyle/>
        <a:p>
          <a:endParaRPr lang="en-US"/>
        </a:p>
      </dgm:t>
    </dgm:pt>
    <dgm:pt modelId="{051DB8E8-8ACF-4D80-8DFC-148C25087CD6}">
      <dgm:prSet/>
      <dgm:spPr/>
      <dgm:t>
        <a:bodyPr/>
        <a:lstStyle/>
        <a:p>
          <a:pPr>
            <a:lnSpc>
              <a:spcPct val="100000"/>
            </a:lnSpc>
          </a:pPr>
          <a:r>
            <a:rPr lang="en-US" dirty="0"/>
            <a:t>Work on increased statistical analysis. </a:t>
          </a:r>
        </a:p>
      </dgm:t>
    </dgm:pt>
    <dgm:pt modelId="{8B4C6ED6-27E9-4BA5-A333-E7B94FC7E26D}" type="parTrans" cxnId="{52FF18BE-C1AC-47BD-A7B7-ACE880F070ED}">
      <dgm:prSet/>
      <dgm:spPr/>
      <dgm:t>
        <a:bodyPr/>
        <a:lstStyle/>
        <a:p>
          <a:endParaRPr lang="en-US"/>
        </a:p>
      </dgm:t>
    </dgm:pt>
    <dgm:pt modelId="{6B6EB1F1-1D64-42BC-B3CB-15C4F2B936E4}" type="sibTrans" cxnId="{52FF18BE-C1AC-47BD-A7B7-ACE880F070ED}">
      <dgm:prSet/>
      <dgm:spPr/>
      <dgm:t>
        <a:bodyPr/>
        <a:lstStyle/>
        <a:p>
          <a:endParaRPr lang="en-US"/>
        </a:p>
      </dgm:t>
    </dgm:pt>
    <dgm:pt modelId="{59B2C967-534E-47D2-80FE-60CDBC173D4B}">
      <dgm:prSet/>
      <dgm:spPr>
        <a:effectLst>
          <a:glow rad="139700">
            <a:schemeClr val="accent2">
              <a:satMod val="175000"/>
              <a:alpha val="40000"/>
            </a:schemeClr>
          </a:glow>
        </a:effectLst>
      </dgm:spPr>
      <dgm:t>
        <a:bodyPr/>
        <a:lstStyle/>
        <a:p>
          <a:pPr>
            <a:lnSpc>
              <a:spcPct val="100000"/>
            </a:lnSpc>
          </a:pPr>
          <a:r>
            <a:rPr lang="en-US" dirty="0"/>
            <a:t>Increase exam numbers and retention</a:t>
          </a:r>
        </a:p>
      </dgm:t>
    </dgm:pt>
    <dgm:pt modelId="{00CB7AD4-8D15-4313-A896-54D4F9136F8D}" type="parTrans" cxnId="{E6FB4539-6DF6-4F86-935F-30388E377EFD}">
      <dgm:prSet/>
      <dgm:spPr/>
      <dgm:t>
        <a:bodyPr/>
        <a:lstStyle/>
        <a:p>
          <a:endParaRPr lang="en-US"/>
        </a:p>
      </dgm:t>
    </dgm:pt>
    <dgm:pt modelId="{987A2AEC-494C-4B48-888D-B8F684D1B5AB}" type="sibTrans" cxnId="{E6FB4539-6DF6-4F86-935F-30388E377EFD}">
      <dgm:prSet/>
      <dgm:spPr/>
      <dgm:t>
        <a:bodyPr/>
        <a:lstStyle/>
        <a:p>
          <a:endParaRPr lang="en-US"/>
        </a:p>
      </dgm:t>
    </dgm:pt>
    <dgm:pt modelId="{B024E033-6582-47A3-8FCB-138EE50D9DF2}">
      <dgm:prSet/>
      <dgm:spPr/>
      <dgm:t>
        <a:bodyPr/>
        <a:lstStyle/>
        <a:p>
          <a:pPr>
            <a:lnSpc>
              <a:spcPct val="100000"/>
            </a:lnSpc>
          </a:pPr>
          <a:r>
            <a:rPr lang="en-US" dirty="0"/>
            <a:t>Evaluate the section testing program.</a:t>
          </a:r>
        </a:p>
      </dgm:t>
    </dgm:pt>
    <dgm:pt modelId="{B7CC128F-4E12-49BB-AD2B-D733929CF5AD}" type="parTrans" cxnId="{FF468A25-C1CF-4085-9A7A-1474561C2D87}">
      <dgm:prSet/>
      <dgm:spPr/>
      <dgm:t>
        <a:bodyPr/>
        <a:lstStyle/>
        <a:p>
          <a:endParaRPr lang="en-US"/>
        </a:p>
      </dgm:t>
    </dgm:pt>
    <dgm:pt modelId="{3B86C265-B65A-4C98-BF0E-AACB350C3E0C}" type="sibTrans" cxnId="{FF468A25-C1CF-4085-9A7A-1474561C2D87}">
      <dgm:prSet/>
      <dgm:spPr/>
      <dgm:t>
        <a:bodyPr/>
        <a:lstStyle/>
        <a:p>
          <a:endParaRPr lang="en-US"/>
        </a:p>
      </dgm:t>
    </dgm:pt>
    <dgm:pt modelId="{65745CE3-AC3E-4A4D-A754-786B8EAE577A}" type="pres">
      <dgm:prSet presAssocID="{71120C10-21A3-46DB-965D-882FFF8FD9A4}" presName="root" presStyleCnt="0">
        <dgm:presLayoutVars>
          <dgm:dir val="rev"/>
          <dgm:resizeHandles val="exact"/>
        </dgm:presLayoutVars>
      </dgm:prSet>
      <dgm:spPr/>
    </dgm:pt>
    <dgm:pt modelId="{2AE742EF-7F7B-4515-8464-0426EB461580}" type="pres">
      <dgm:prSet presAssocID="{59B2C967-534E-47D2-80FE-60CDBC173D4B}" presName="compNode" presStyleCnt="0"/>
      <dgm:spPr/>
    </dgm:pt>
    <dgm:pt modelId="{30EC1F35-1958-44F1-A47E-6142B00142EE}" type="pres">
      <dgm:prSet presAssocID="{59B2C967-534E-47D2-80FE-60CDBC173D4B}" presName="bgRect" presStyleLbl="bgShp" presStyleIdx="0" presStyleCnt="4"/>
      <dgm:spPr>
        <a:effectLst>
          <a:glow rad="228600">
            <a:schemeClr val="accent2">
              <a:satMod val="175000"/>
              <a:alpha val="40000"/>
            </a:schemeClr>
          </a:glow>
          <a:outerShdw blurRad="76200" dist="12700" dir="2700000" sy="-23000" kx="-800400" algn="bl" rotWithShape="0">
            <a:prstClr val="black">
              <a:alpha val="20000"/>
            </a:prstClr>
          </a:outerShdw>
        </a:effectLst>
      </dgm:spPr>
    </dgm:pt>
    <dgm:pt modelId="{7F251634-C91B-48A8-ABB4-9AE92822105E}" type="pres">
      <dgm:prSet presAssocID="{59B2C967-534E-47D2-80FE-60CDBC173D4B}" presName="iconRect" presStyleLbl="node1" presStyleIdx="0" presStyleCnt="4"/>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ers"/>
        </a:ext>
      </dgm:extLst>
    </dgm:pt>
    <dgm:pt modelId="{C3A4BFCC-8B99-4D7A-A039-970819F0AC44}" type="pres">
      <dgm:prSet presAssocID="{59B2C967-534E-47D2-80FE-60CDBC173D4B}" presName="spaceRect" presStyleCnt="0"/>
      <dgm:spPr/>
    </dgm:pt>
    <dgm:pt modelId="{DA7548FB-92C1-4C8D-8A0D-EA0ABA580612}" type="pres">
      <dgm:prSet presAssocID="{59B2C967-534E-47D2-80FE-60CDBC173D4B}" presName="parTx" presStyleLbl="revTx" presStyleIdx="0" presStyleCnt="4">
        <dgm:presLayoutVars>
          <dgm:chMax val="0"/>
          <dgm:chPref val="0"/>
        </dgm:presLayoutVars>
      </dgm:prSet>
      <dgm:spPr/>
    </dgm:pt>
    <dgm:pt modelId="{8521B1EC-CFE5-4968-A54A-F74D507C9389}" type="pres">
      <dgm:prSet presAssocID="{987A2AEC-494C-4B48-888D-B8F684D1B5AB}" presName="sibTrans" presStyleCnt="0"/>
      <dgm:spPr/>
    </dgm:pt>
    <dgm:pt modelId="{D5C3FF8B-0746-49D4-9691-5840CFC8C842}" type="pres">
      <dgm:prSet presAssocID="{B024E033-6582-47A3-8FCB-138EE50D9DF2}" presName="compNode" presStyleCnt="0"/>
      <dgm:spPr/>
    </dgm:pt>
    <dgm:pt modelId="{A8FBCF50-AA91-48B4-A19E-ABCA1B985B55}" type="pres">
      <dgm:prSet presAssocID="{B024E033-6582-47A3-8FCB-138EE50D9DF2}" presName="bgRect" presStyleLbl="bgShp" presStyleIdx="1" presStyleCnt="4" custLinFactNeighborY="2568"/>
      <dgm:spPr>
        <a:effectLst>
          <a:glow rad="139700">
            <a:schemeClr val="accent2">
              <a:satMod val="175000"/>
              <a:alpha val="40000"/>
            </a:schemeClr>
          </a:glow>
          <a:outerShdw blurRad="76200" dist="12700" dir="2700000" sy="-23000" kx="-800400" algn="bl" rotWithShape="0">
            <a:prstClr val="black">
              <a:alpha val="20000"/>
            </a:prstClr>
          </a:outerShdw>
        </a:effectLst>
      </dgm:spPr>
    </dgm:pt>
    <dgm:pt modelId="{59E1EEE6-0BF4-4F3A-9CCF-44B1F1D336CB}" type="pres">
      <dgm:prSet presAssocID="{B024E033-6582-47A3-8FCB-138EE50D9DF2}" presName="iconRect" presStyleLbl="node1" presStyleIdx="1" presStyleCnt="4"/>
      <dgm:spPr>
        <a:blipFill>
          <a:blip xmlns:r="http://schemas.openxmlformats.org/officeDocument/2006/relationships" r:embed="rId3">
            <a:duotone>
              <a:prstClr val="black"/>
              <a:schemeClr val="accent6">
                <a:tint val="45000"/>
                <a:satMod val="400000"/>
              </a:schemeClr>
            </a:duotone>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rson with idea outline"/>
        </a:ext>
      </dgm:extLst>
    </dgm:pt>
    <dgm:pt modelId="{F857747B-746B-4CAF-B86B-91F42D5E89EF}" type="pres">
      <dgm:prSet presAssocID="{B024E033-6582-47A3-8FCB-138EE50D9DF2}" presName="spaceRect" presStyleCnt="0"/>
      <dgm:spPr/>
    </dgm:pt>
    <dgm:pt modelId="{58CABD57-93D0-455F-8083-9533E60DFA8D}" type="pres">
      <dgm:prSet presAssocID="{B024E033-6582-47A3-8FCB-138EE50D9DF2}" presName="parTx" presStyleLbl="revTx" presStyleIdx="1" presStyleCnt="4">
        <dgm:presLayoutVars>
          <dgm:chMax val="0"/>
          <dgm:chPref val="0"/>
        </dgm:presLayoutVars>
      </dgm:prSet>
      <dgm:spPr/>
    </dgm:pt>
    <dgm:pt modelId="{72AA393D-9579-465B-AF3F-CDF5089E764B}" type="pres">
      <dgm:prSet presAssocID="{3B86C265-B65A-4C98-BF0E-AACB350C3E0C}" presName="sibTrans" presStyleCnt="0"/>
      <dgm:spPr/>
    </dgm:pt>
    <dgm:pt modelId="{33AEF8CF-53D9-4494-883B-6C58C6E2ACCF}" type="pres">
      <dgm:prSet presAssocID="{051DB8E8-8ACF-4D80-8DFC-148C25087CD6}" presName="compNode" presStyleCnt="0"/>
      <dgm:spPr/>
    </dgm:pt>
    <dgm:pt modelId="{15BD5970-342D-4FF5-8436-3BBDF7FC97E1}" type="pres">
      <dgm:prSet presAssocID="{051DB8E8-8ACF-4D80-8DFC-148C25087CD6}" presName="bgRect" presStyleLbl="bgShp" presStyleIdx="2" presStyleCnt="4"/>
      <dgm:spPr>
        <a:effectLst>
          <a:glow rad="139700">
            <a:schemeClr val="accent2">
              <a:satMod val="175000"/>
              <a:alpha val="40000"/>
            </a:schemeClr>
          </a:glow>
          <a:outerShdw blurRad="76200" dist="12700" dir="2700000" sy="-23000" kx="-800400" algn="bl" rotWithShape="0">
            <a:prstClr val="black">
              <a:alpha val="20000"/>
            </a:prstClr>
          </a:outerShdw>
        </a:effectLst>
      </dgm:spPr>
    </dgm:pt>
    <dgm:pt modelId="{BE142D65-86C3-4B6D-98B0-5641680F05F3}" type="pres">
      <dgm:prSet presAssocID="{051DB8E8-8ACF-4D80-8DFC-148C25087CD6}" presName="iconRect" presStyleLbl="node1" presStyleIdx="2" presStyleCnt="4"/>
      <dgm:spPr>
        <a:blipFill>
          <a:blip xmlns:r="http://schemas.openxmlformats.org/officeDocument/2006/relationships" r:embed="rId5">
            <a:duotone>
              <a:prstClr val="black"/>
              <a:schemeClr val="accent4">
                <a:tint val="45000"/>
                <a:satMod val="400000"/>
              </a:schemeClr>
            </a:duotone>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atistics outline"/>
        </a:ext>
      </dgm:extLst>
    </dgm:pt>
    <dgm:pt modelId="{653E32BF-9AA7-4722-832B-71BD6E1FDA42}" type="pres">
      <dgm:prSet presAssocID="{051DB8E8-8ACF-4D80-8DFC-148C25087CD6}" presName="spaceRect" presStyleCnt="0"/>
      <dgm:spPr/>
    </dgm:pt>
    <dgm:pt modelId="{DFCD33B6-5CF3-4F45-8154-0006BB1C48DC}" type="pres">
      <dgm:prSet presAssocID="{051DB8E8-8ACF-4D80-8DFC-148C25087CD6}" presName="parTx" presStyleLbl="revTx" presStyleIdx="2" presStyleCnt="4">
        <dgm:presLayoutVars>
          <dgm:chMax val="0"/>
          <dgm:chPref val="0"/>
        </dgm:presLayoutVars>
      </dgm:prSet>
      <dgm:spPr/>
    </dgm:pt>
    <dgm:pt modelId="{C95B09E5-FE71-4AC1-8F09-AB5B79BA176B}" type="pres">
      <dgm:prSet presAssocID="{6B6EB1F1-1D64-42BC-B3CB-15C4F2B936E4}" presName="sibTrans" presStyleCnt="0"/>
      <dgm:spPr/>
    </dgm:pt>
    <dgm:pt modelId="{E02A7F19-FFA5-41DD-9685-9F3F9910EC58}" type="pres">
      <dgm:prSet presAssocID="{64D196BF-102A-4CAD-8A9A-5422DD8D678B}" presName="compNode" presStyleCnt="0"/>
      <dgm:spPr/>
    </dgm:pt>
    <dgm:pt modelId="{490DC4CB-B8D8-43DC-998D-7C122474C008}" type="pres">
      <dgm:prSet presAssocID="{64D196BF-102A-4CAD-8A9A-5422DD8D678B}" presName="bgRect" presStyleLbl="bgShp" presStyleIdx="3" presStyleCnt="4"/>
      <dgm:spPr>
        <a:effectLst>
          <a:glow rad="139700">
            <a:schemeClr val="accent2">
              <a:satMod val="175000"/>
              <a:alpha val="40000"/>
            </a:schemeClr>
          </a:glow>
          <a:outerShdw blurRad="76200" dist="12700" dir="2700000" sy="-23000" kx="-800400" algn="bl" rotWithShape="0">
            <a:prstClr val="black">
              <a:alpha val="20000"/>
            </a:prstClr>
          </a:outerShdw>
        </a:effectLst>
      </dgm:spPr>
    </dgm:pt>
    <dgm:pt modelId="{19BAD704-0DE3-46AA-B9E3-D4D4A914B6DF}" type="pres">
      <dgm:prSet presAssocID="{64D196BF-102A-4CAD-8A9A-5422DD8D67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mputer"/>
        </a:ext>
      </dgm:extLst>
    </dgm:pt>
    <dgm:pt modelId="{BF2BBE7D-0EE5-4309-A9A7-E086FC8102C3}" type="pres">
      <dgm:prSet presAssocID="{64D196BF-102A-4CAD-8A9A-5422DD8D678B}" presName="spaceRect" presStyleCnt="0"/>
      <dgm:spPr/>
    </dgm:pt>
    <dgm:pt modelId="{56822D40-2655-49EB-8017-D9C671769D2D}" type="pres">
      <dgm:prSet presAssocID="{64D196BF-102A-4CAD-8A9A-5422DD8D678B}" presName="parTx" presStyleLbl="revTx" presStyleIdx="3" presStyleCnt="4">
        <dgm:presLayoutVars>
          <dgm:chMax val="0"/>
          <dgm:chPref val="0"/>
        </dgm:presLayoutVars>
      </dgm:prSet>
      <dgm:spPr/>
    </dgm:pt>
  </dgm:ptLst>
  <dgm:cxnLst>
    <dgm:cxn modelId="{9839D61A-F84E-4AAF-9773-F8215ED8EC70}" type="presOf" srcId="{B024E033-6582-47A3-8FCB-138EE50D9DF2}" destId="{58CABD57-93D0-455F-8083-9533E60DFA8D}" srcOrd="0" destOrd="0" presId="urn:microsoft.com/office/officeart/2018/2/layout/IconVerticalSolidList"/>
    <dgm:cxn modelId="{FF468A25-C1CF-4085-9A7A-1474561C2D87}" srcId="{71120C10-21A3-46DB-965D-882FFF8FD9A4}" destId="{B024E033-6582-47A3-8FCB-138EE50D9DF2}" srcOrd="1" destOrd="0" parTransId="{B7CC128F-4E12-49BB-AD2B-D733929CF5AD}" sibTransId="{3B86C265-B65A-4C98-BF0E-AACB350C3E0C}"/>
    <dgm:cxn modelId="{A5C7E42E-8EEE-49D3-AA9C-C505E0270897}" type="presOf" srcId="{64D196BF-102A-4CAD-8A9A-5422DD8D678B}" destId="{56822D40-2655-49EB-8017-D9C671769D2D}" srcOrd="0" destOrd="0" presId="urn:microsoft.com/office/officeart/2018/2/layout/IconVerticalSolidList"/>
    <dgm:cxn modelId="{E6FB4539-6DF6-4F86-935F-30388E377EFD}" srcId="{71120C10-21A3-46DB-965D-882FFF8FD9A4}" destId="{59B2C967-534E-47D2-80FE-60CDBC173D4B}" srcOrd="0" destOrd="0" parTransId="{00CB7AD4-8D15-4313-A896-54D4F9136F8D}" sibTransId="{987A2AEC-494C-4B48-888D-B8F684D1B5AB}"/>
    <dgm:cxn modelId="{7C1FFD46-381C-41DD-A2C8-08BEAB7056DE}" srcId="{71120C10-21A3-46DB-965D-882FFF8FD9A4}" destId="{64D196BF-102A-4CAD-8A9A-5422DD8D678B}" srcOrd="3" destOrd="0" parTransId="{B2F6FE2A-2A0A-4F2C-B939-067E3AC63FE8}" sibTransId="{B386A3C4-3E14-40DB-B927-892580873817}"/>
    <dgm:cxn modelId="{589DC368-4515-4C71-8E53-45F7826695BA}" type="presOf" srcId="{051DB8E8-8ACF-4D80-8DFC-148C25087CD6}" destId="{DFCD33B6-5CF3-4F45-8154-0006BB1C48DC}" srcOrd="0" destOrd="0" presId="urn:microsoft.com/office/officeart/2018/2/layout/IconVerticalSolidList"/>
    <dgm:cxn modelId="{9E054DA0-9535-4D7E-8D13-1BD143CEB0D7}" type="presOf" srcId="{71120C10-21A3-46DB-965D-882FFF8FD9A4}" destId="{65745CE3-AC3E-4A4D-A754-786B8EAE577A}" srcOrd="0" destOrd="0" presId="urn:microsoft.com/office/officeart/2018/2/layout/IconVerticalSolidList"/>
    <dgm:cxn modelId="{8A9168BC-A680-4A53-AE69-7D6900B863BA}" type="presOf" srcId="{59B2C967-534E-47D2-80FE-60CDBC173D4B}" destId="{DA7548FB-92C1-4C8D-8A0D-EA0ABA580612}" srcOrd="0" destOrd="0" presId="urn:microsoft.com/office/officeart/2018/2/layout/IconVerticalSolidList"/>
    <dgm:cxn modelId="{52FF18BE-C1AC-47BD-A7B7-ACE880F070ED}" srcId="{71120C10-21A3-46DB-965D-882FFF8FD9A4}" destId="{051DB8E8-8ACF-4D80-8DFC-148C25087CD6}" srcOrd="2" destOrd="0" parTransId="{8B4C6ED6-27E9-4BA5-A333-E7B94FC7E26D}" sibTransId="{6B6EB1F1-1D64-42BC-B3CB-15C4F2B936E4}"/>
    <dgm:cxn modelId="{AA411A91-B59A-4D2B-950C-68E30A94CCF8}" type="presParOf" srcId="{65745CE3-AC3E-4A4D-A754-786B8EAE577A}" destId="{2AE742EF-7F7B-4515-8464-0426EB461580}" srcOrd="0" destOrd="0" presId="urn:microsoft.com/office/officeart/2018/2/layout/IconVerticalSolidList"/>
    <dgm:cxn modelId="{A6491F1B-D813-4B84-A05C-D4B27098C9F8}" type="presParOf" srcId="{2AE742EF-7F7B-4515-8464-0426EB461580}" destId="{30EC1F35-1958-44F1-A47E-6142B00142EE}" srcOrd="0" destOrd="0" presId="urn:microsoft.com/office/officeart/2018/2/layout/IconVerticalSolidList"/>
    <dgm:cxn modelId="{25B292C6-5CA3-4982-9A76-52A28C4ABE5A}" type="presParOf" srcId="{2AE742EF-7F7B-4515-8464-0426EB461580}" destId="{7F251634-C91B-48A8-ABB4-9AE92822105E}" srcOrd="1" destOrd="0" presId="urn:microsoft.com/office/officeart/2018/2/layout/IconVerticalSolidList"/>
    <dgm:cxn modelId="{C0EC0741-6F09-47F9-967F-71997613B81E}" type="presParOf" srcId="{2AE742EF-7F7B-4515-8464-0426EB461580}" destId="{C3A4BFCC-8B99-4D7A-A039-970819F0AC44}" srcOrd="2" destOrd="0" presId="urn:microsoft.com/office/officeart/2018/2/layout/IconVerticalSolidList"/>
    <dgm:cxn modelId="{E185699A-6B63-4C65-AEFD-FF32815644B3}" type="presParOf" srcId="{2AE742EF-7F7B-4515-8464-0426EB461580}" destId="{DA7548FB-92C1-4C8D-8A0D-EA0ABA580612}" srcOrd="3" destOrd="0" presId="urn:microsoft.com/office/officeart/2018/2/layout/IconVerticalSolidList"/>
    <dgm:cxn modelId="{863F12E8-1B1D-48DE-AC04-CB80459488F5}" type="presParOf" srcId="{65745CE3-AC3E-4A4D-A754-786B8EAE577A}" destId="{8521B1EC-CFE5-4968-A54A-F74D507C9389}" srcOrd="1" destOrd="0" presId="urn:microsoft.com/office/officeart/2018/2/layout/IconVerticalSolidList"/>
    <dgm:cxn modelId="{B7A48AF0-00CB-401D-BBFD-F9D820373637}" type="presParOf" srcId="{65745CE3-AC3E-4A4D-A754-786B8EAE577A}" destId="{D5C3FF8B-0746-49D4-9691-5840CFC8C842}" srcOrd="2" destOrd="0" presId="urn:microsoft.com/office/officeart/2018/2/layout/IconVerticalSolidList"/>
    <dgm:cxn modelId="{13EF9673-84EF-4B2B-A96C-68CA365B1DF6}" type="presParOf" srcId="{D5C3FF8B-0746-49D4-9691-5840CFC8C842}" destId="{A8FBCF50-AA91-48B4-A19E-ABCA1B985B55}" srcOrd="0" destOrd="0" presId="urn:microsoft.com/office/officeart/2018/2/layout/IconVerticalSolidList"/>
    <dgm:cxn modelId="{6C9DBCC2-A97E-463A-A8FB-F54C6F11EFA9}" type="presParOf" srcId="{D5C3FF8B-0746-49D4-9691-5840CFC8C842}" destId="{59E1EEE6-0BF4-4F3A-9CCF-44B1F1D336CB}" srcOrd="1" destOrd="0" presId="urn:microsoft.com/office/officeart/2018/2/layout/IconVerticalSolidList"/>
    <dgm:cxn modelId="{EEF47956-7CE7-4F58-B640-7AB29F377735}" type="presParOf" srcId="{D5C3FF8B-0746-49D4-9691-5840CFC8C842}" destId="{F857747B-746B-4CAF-B86B-91F42D5E89EF}" srcOrd="2" destOrd="0" presId="urn:microsoft.com/office/officeart/2018/2/layout/IconVerticalSolidList"/>
    <dgm:cxn modelId="{1616095A-9529-42AE-B588-A3F57D518EDC}" type="presParOf" srcId="{D5C3FF8B-0746-49D4-9691-5840CFC8C842}" destId="{58CABD57-93D0-455F-8083-9533E60DFA8D}" srcOrd="3" destOrd="0" presId="urn:microsoft.com/office/officeart/2018/2/layout/IconVerticalSolidList"/>
    <dgm:cxn modelId="{85C0FFFD-1BDC-481E-A103-38DFEEB3FEE1}" type="presParOf" srcId="{65745CE3-AC3E-4A4D-A754-786B8EAE577A}" destId="{72AA393D-9579-465B-AF3F-CDF5089E764B}" srcOrd="3" destOrd="0" presId="urn:microsoft.com/office/officeart/2018/2/layout/IconVerticalSolidList"/>
    <dgm:cxn modelId="{0C73C421-8FF8-4AB5-8164-DFB0FF4AA432}" type="presParOf" srcId="{65745CE3-AC3E-4A4D-A754-786B8EAE577A}" destId="{33AEF8CF-53D9-4494-883B-6C58C6E2ACCF}" srcOrd="4" destOrd="0" presId="urn:microsoft.com/office/officeart/2018/2/layout/IconVerticalSolidList"/>
    <dgm:cxn modelId="{3434B270-97CD-48A3-B9D9-19ADB5C49BD7}" type="presParOf" srcId="{33AEF8CF-53D9-4494-883B-6C58C6E2ACCF}" destId="{15BD5970-342D-4FF5-8436-3BBDF7FC97E1}" srcOrd="0" destOrd="0" presId="urn:microsoft.com/office/officeart/2018/2/layout/IconVerticalSolidList"/>
    <dgm:cxn modelId="{0F9B4AFA-4954-4A02-A344-4A47BC1017A8}" type="presParOf" srcId="{33AEF8CF-53D9-4494-883B-6C58C6E2ACCF}" destId="{BE142D65-86C3-4B6D-98B0-5641680F05F3}" srcOrd="1" destOrd="0" presId="urn:microsoft.com/office/officeart/2018/2/layout/IconVerticalSolidList"/>
    <dgm:cxn modelId="{9233D6B4-1DA7-42C7-BEC7-5BB4E0F954EB}" type="presParOf" srcId="{33AEF8CF-53D9-4494-883B-6C58C6E2ACCF}" destId="{653E32BF-9AA7-4722-832B-71BD6E1FDA42}" srcOrd="2" destOrd="0" presId="urn:microsoft.com/office/officeart/2018/2/layout/IconVerticalSolidList"/>
    <dgm:cxn modelId="{541920CB-5F49-41ED-8379-8CC569B63260}" type="presParOf" srcId="{33AEF8CF-53D9-4494-883B-6C58C6E2ACCF}" destId="{DFCD33B6-5CF3-4F45-8154-0006BB1C48DC}" srcOrd="3" destOrd="0" presId="urn:microsoft.com/office/officeart/2018/2/layout/IconVerticalSolidList"/>
    <dgm:cxn modelId="{8419BBB4-A32D-45DA-A817-CEC2A5354CB6}" type="presParOf" srcId="{65745CE3-AC3E-4A4D-A754-786B8EAE577A}" destId="{C95B09E5-FE71-4AC1-8F09-AB5B79BA176B}" srcOrd="5" destOrd="0" presId="urn:microsoft.com/office/officeart/2018/2/layout/IconVerticalSolidList"/>
    <dgm:cxn modelId="{D518393B-A231-44DB-9C44-46C35DC73C3E}" type="presParOf" srcId="{65745CE3-AC3E-4A4D-A754-786B8EAE577A}" destId="{E02A7F19-FFA5-41DD-9685-9F3F9910EC58}" srcOrd="6" destOrd="0" presId="urn:microsoft.com/office/officeart/2018/2/layout/IconVerticalSolidList"/>
    <dgm:cxn modelId="{000AD7D8-D59A-4DEB-89A9-CA15CA61C832}" type="presParOf" srcId="{E02A7F19-FFA5-41DD-9685-9F3F9910EC58}" destId="{490DC4CB-B8D8-43DC-998D-7C122474C008}" srcOrd="0" destOrd="0" presId="urn:microsoft.com/office/officeart/2018/2/layout/IconVerticalSolidList"/>
    <dgm:cxn modelId="{36793CF8-B646-4C8F-87A9-26C6E048CC26}" type="presParOf" srcId="{E02A7F19-FFA5-41DD-9685-9F3F9910EC58}" destId="{19BAD704-0DE3-46AA-B9E3-D4D4A914B6DF}" srcOrd="1" destOrd="0" presId="urn:microsoft.com/office/officeart/2018/2/layout/IconVerticalSolidList"/>
    <dgm:cxn modelId="{7583D24B-00F9-4A38-9177-EF3516674F16}" type="presParOf" srcId="{E02A7F19-FFA5-41DD-9685-9F3F9910EC58}" destId="{BF2BBE7D-0EE5-4309-A9A7-E086FC8102C3}" srcOrd="2" destOrd="0" presId="urn:microsoft.com/office/officeart/2018/2/layout/IconVerticalSolidList"/>
    <dgm:cxn modelId="{43595E5A-D2CA-4F18-8E93-3BFC5871FD40}" type="presParOf" srcId="{E02A7F19-FFA5-41DD-9685-9F3F9910EC58}" destId="{56822D40-2655-49EB-8017-D9C671769D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1ACDF-D6CA-4733-803F-C512E6FF1C9B}">
      <dsp:nvSpPr>
        <dsp:cNvPr id="0" name=""/>
        <dsp:cNvSpPr/>
      </dsp:nvSpPr>
      <dsp:spPr>
        <a:xfrm>
          <a:off x="0" y="77237"/>
          <a:ext cx="5216979" cy="1579500"/>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Consistency and Standardization Across all Exams.</a:t>
          </a:r>
        </a:p>
      </dsp:txBody>
      <dsp:txXfrm>
        <a:off x="77105" y="154342"/>
        <a:ext cx="5062769" cy="1425290"/>
      </dsp:txXfrm>
    </dsp:sp>
    <dsp:sp modelId="{E0161685-FD7F-4B50-A244-9A3550536BF5}">
      <dsp:nvSpPr>
        <dsp:cNvPr id="0" name=""/>
        <dsp:cNvSpPr/>
      </dsp:nvSpPr>
      <dsp:spPr>
        <a:xfrm>
          <a:off x="0" y="1743138"/>
          <a:ext cx="5216979" cy="1579500"/>
        </a:xfrm>
        <a:prstGeom prst="roundRect">
          <a:avLst/>
        </a:prstGeom>
        <a:solidFill>
          <a:schemeClr val="accent3">
            <a:lumMod val="75000"/>
          </a:schemeClr>
        </a:solidFill>
        <a:ln w="19050" cap="rnd" cmpd="sng" algn="ctr">
          <a:solidFill>
            <a:schemeClr val="accent1">
              <a:lumMod val="5000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Compliance with Accepted Standards for Credentialing Exams.</a:t>
          </a:r>
        </a:p>
      </dsp:txBody>
      <dsp:txXfrm>
        <a:off x="77105" y="1820243"/>
        <a:ext cx="5062769" cy="1425290"/>
      </dsp:txXfrm>
    </dsp:sp>
    <dsp:sp modelId="{88A983C8-B4AC-492F-8B4E-8D8F925CBE00}">
      <dsp:nvSpPr>
        <dsp:cNvPr id="0" name=""/>
        <dsp:cNvSpPr/>
      </dsp:nvSpPr>
      <dsp:spPr>
        <a:xfrm>
          <a:off x="0" y="3409038"/>
          <a:ext cx="5216979" cy="1579500"/>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Operate and Maintain an Exam Program that is Legally Defensible.</a:t>
          </a:r>
        </a:p>
      </dsp:txBody>
      <dsp:txXfrm>
        <a:off x="77105" y="3486143"/>
        <a:ext cx="5062769" cy="142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AD99-479C-4DBE-B4AD-6BD9CCC5C515}">
      <dsp:nvSpPr>
        <dsp:cNvPr id="0" name=""/>
        <dsp:cNvSpPr/>
      </dsp:nvSpPr>
      <dsp:spPr>
        <a:xfrm>
          <a:off x="0" y="0"/>
          <a:ext cx="6628804" cy="1511772"/>
        </a:xfrm>
        <a:prstGeom prst="roundRect">
          <a:avLst>
            <a:gd name="adj" fmla="val 10000"/>
          </a:avLst>
        </a:prstGeom>
        <a:solidFill>
          <a:schemeClr val="accent3">
            <a:lumMod val="75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Larger number of exams with window testing and maybe with sections.</a:t>
          </a:r>
        </a:p>
      </dsp:txBody>
      <dsp:txXfrm>
        <a:off x="1476938" y="0"/>
        <a:ext cx="5151865" cy="1511772"/>
      </dsp:txXfrm>
    </dsp:sp>
    <dsp:sp modelId="{598AC344-E696-418E-A2EE-5934B7DD2A69}">
      <dsp:nvSpPr>
        <dsp:cNvPr id="0" name=""/>
        <dsp:cNvSpPr/>
      </dsp:nvSpPr>
      <dsp:spPr>
        <a:xfrm>
          <a:off x="151177" y="151177"/>
          <a:ext cx="1325760" cy="1209417"/>
        </a:xfrm>
        <a:prstGeom prst="roundRect">
          <a:avLst>
            <a:gd name="adj" fmla="val 10000"/>
          </a:avLst>
        </a:prstGeom>
        <a:blipFill>
          <a:blip xmlns:r="http://schemas.openxmlformats.org/officeDocument/2006/relationships" r:embed="rId1"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21360C-1377-4C9A-B867-83700B1BA5CD}">
      <dsp:nvSpPr>
        <dsp:cNvPr id="0" name=""/>
        <dsp:cNvSpPr/>
      </dsp:nvSpPr>
      <dsp:spPr>
        <a:xfrm>
          <a:off x="0" y="1664264"/>
          <a:ext cx="6628804" cy="1511772"/>
        </a:xfrm>
        <a:prstGeom prst="roundRect">
          <a:avLst>
            <a:gd name="adj" fmla="val 10000"/>
          </a:avLst>
        </a:prstGeom>
        <a:solidFill>
          <a:schemeClr val="accent2">
            <a:lumMod val="50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Exam Program is growing:</a:t>
          </a:r>
        </a:p>
        <a:p>
          <a:pPr marL="171450" lvl="1" indent="-171450" algn="l" defTabSz="711200">
            <a:lnSpc>
              <a:spcPct val="90000"/>
            </a:lnSpc>
            <a:spcBef>
              <a:spcPct val="0"/>
            </a:spcBef>
            <a:spcAft>
              <a:spcPct val="15000"/>
            </a:spcAft>
            <a:buChar char="•"/>
          </a:pPr>
          <a:r>
            <a:rPr lang="en-US" sz="1600" kern="1200" dirty="0"/>
            <a:t>Brazil</a:t>
          </a:r>
        </a:p>
        <a:p>
          <a:pPr marL="171450" lvl="1" indent="-171450" algn="l" defTabSz="711200">
            <a:lnSpc>
              <a:spcPct val="90000"/>
            </a:lnSpc>
            <a:spcBef>
              <a:spcPct val="0"/>
            </a:spcBef>
            <a:spcAft>
              <a:spcPct val="15000"/>
            </a:spcAft>
            <a:buChar char="•"/>
          </a:pPr>
          <a:r>
            <a:rPr lang="en-US" sz="1600" kern="1200" dirty="0"/>
            <a:t>Mid Atlantic NM </a:t>
          </a:r>
        </a:p>
        <a:p>
          <a:pPr marL="171450" lvl="1" indent="-171450" algn="l" defTabSz="711200">
            <a:lnSpc>
              <a:spcPct val="90000"/>
            </a:lnSpc>
            <a:spcBef>
              <a:spcPct val="0"/>
            </a:spcBef>
            <a:spcAft>
              <a:spcPct val="15000"/>
            </a:spcAft>
            <a:buChar char="•"/>
          </a:pPr>
          <a:r>
            <a:rPr lang="en-US" sz="1600" kern="1200" dirty="0"/>
            <a:t>South Florida/Caribbean</a:t>
          </a:r>
        </a:p>
        <a:p>
          <a:pPr marL="171450" lvl="1" indent="-171450" algn="l" defTabSz="711200">
            <a:lnSpc>
              <a:spcPct val="90000"/>
            </a:lnSpc>
            <a:spcBef>
              <a:spcPct val="0"/>
            </a:spcBef>
            <a:spcAft>
              <a:spcPct val="15000"/>
            </a:spcAft>
            <a:buChar char="•"/>
          </a:pPr>
          <a:r>
            <a:rPr lang="en-US" sz="1600" kern="1200" dirty="0"/>
            <a:t>International Opportunities</a:t>
          </a:r>
        </a:p>
      </dsp:txBody>
      <dsp:txXfrm>
        <a:off x="1476938" y="1664264"/>
        <a:ext cx="5151865" cy="1511772"/>
      </dsp:txXfrm>
    </dsp:sp>
    <dsp:sp modelId="{90676616-6208-4CFD-A19F-1E0A52CAC6EA}">
      <dsp:nvSpPr>
        <dsp:cNvPr id="0" name=""/>
        <dsp:cNvSpPr/>
      </dsp:nvSpPr>
      <dsp:spPr>
        <a:xfrm>
          <a:off x="151177" y="1814127"/>
          <a:ext cx="1325760" cy="1209417"/>
        </a:xfrm>
        <a:prstGeom prst="roundRect">
          <a:avLst>
            <a:gd name="adj" fmla="val 10000"/>
          </a:avLst>
        </a:prstGeom>
        <a:blipFill>
          <a:blip xmlns:r="http://schemas.openxmlformats.org/officeDocument/2006/relationships"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F5E1BE4-3C4B-4F6F-A59D-7272719A0D7E}">
      <dsp:nvSpPr>
        <dsp:cNvPr id="0" name=""/>
        <dsp:cNvSpPr/>
      </dsp:nvSpPr>
      <dsp:spPr>
        <a:xfrm>
          <a:off x="0" y="3325899"/>
          <a:ext cx="6628804" cy="1511772"/>
        </a:xfrm>
        <a:prstGeom prst="roundRect">
          <a:avLst>
            <a:gd name="adj" fmla="val 10000"/>
          </a:avLst>
        </a:prstGeom>
        <a:solidFill>
          <a:schemeClr val="accent1">
            <a:lumMod val="7500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Need to revisit the discussion of combining local board exams with similar agriculture.</a:t>
          </a:r>
        </a:p>
        <a:p>
          <a:pPr marL="0" lvl="0" indent="0" algn="l" defTabSz="933450">
            <a:lnSpc>
              <a:spcPct val="90000"/>
            </a:lnSpc>
            <a:spcBef>
              <a:spcPct val="0"/>
            </a:spcBef>
            <a:spcAft>
              <a:spcPct val="35000"/>
            </a:spcAft>
            <a:buNone/>
          </a:pPr>
          <a:r>
            <a:rPr lang="en-US" sz="2400" kern="1200" dirty="0"/>
            <a:t>	</a:t>
          </a:r>
          <a:r>
            <a:rPr lang="en-US" sz="2000" kern="1200" dirty="0"/>
            <a:t>*also in strategic plan</a:t>
          </a:r>
        </a:p>
      </dsp:txBody>
      <dsp:txXfrm>
        <a:off x="1476938" y="3325899"/>
        <a:ext cx="5151865" cy="1511772"/>
      </dsp:txXfrm>
    </dsp:sp>
    <dsp:sp modelId="{91DDD3C5-9A02-4695-9B32-9788623C1D98}">
      <dsp:nvSpPr>
        <dsp:cNvPr id="0" name=""/>
        <dsp:cNvSpPr/>
      </dsp:nvSpPr>
      <dsp:spPr>
        <a:xfrm>
          <a:off x="151177" y="3477076"/>
          <a:ext cx="1325760" cy="1209417"/>
        </a:xfrm>
        <a:prstGeom prst="roundRect">
          <a:avLst>
            <a:gd name="adj" fmla="val 10000"/>
          </a:avLst>
        </a:prstGeom>
        <a:blipFill>
          <a:blip xmlns:r="http://schemas.openxmlformats.org/officeDocument/2006/relationships"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w="12700" cap="rnd" cmpd="sng" algn="ctr">
          <a:solidFill>
            <a:schemeClr val="accent1"/>
          </a:solidFill>
          <a:prstDash val="solid"/>
        </a:ln>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C1F35-1958-44F1-A47E-6142B00142EE}">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a:glow rad="228600">
            <a:schemeClr val="accent2">
              <a:satMod val="175000"/>
              <a:alpha val="40000"/>
            </a:schemeClr>
          </a:glow>
          <a:outerShdw blurRad="76200" dist="12700" dir="2700000" sy="-23000" kx="-800400" algn="bl" rotWithShape="0">
            <a:prstClr val="black">
              <a:alpha val="20000"/>
            </a:prstClr>
          </a:outerShdw>
        </a:effectLst>
      </dsp:spPr>
      <dsp:style>
        <a:lnRef idx="0">
          <a:scrgbClr r="0" g="0" b="0"/>
        </a:lnRef>
        <a:fillRef idx="1">
          <a:scrgbClr r="0" g="0" b="0"/>
        </a:fillRef>
        <a:effectRef idx="2">
          <a:scrgbClr r="0" g="0" b="0"/>
        </a:effectRef>
        <a:fontRef idx="minor"/>
      </dsp:style>
    </dsp:sp>
    <dsp:sp modelId="{7F251634-C91B-48A8-ABB4-9AE92822105E}">
      <dsp:nvSpPr>
        <dsp:cNvPr id="0" name=""/>
        <dsp:cNvSpPr/>
      </dsp:nvSpPr>
      <dsp:spPr>
        <a:xfrm>
          <a:off x="316857" y="237745"/>
          <a:ext cx="576104" cy="576104"/>
        </a:xfrm>
        <a:prstGeom prst="rect">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7548FB-92C1-4C8D-8A0D-EA0ABA580612}">
      <dsp:nvSpPr>
        <dsp:cNvPr id="0" name=""/>
        <dsp:cNvSpPr/>
      </dsp:nvSpPr>
      <dsp:spPr>
        <a:xfrm>
          <a:off x="1209819" y="2066"/>
          <a:ext cx="5418984" cy="1047462"/>
        </a:xfrm>
        <a:prstGeom prst="rect">
          <a:avLst/>
        </a:prstGeom>
        <a:noFill/>
        <a:ln>
          <a:noFill/>
        </a:ln>
        <a:effectLst>
          <a:glow rad="1397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dirty="0"/>
            <a:t>Increase exam numbers and retention</a:t>
          </a:r>
        </a:p>
      </dsp:txBody>
      <dsp:txXfrm>
        <a:off x="1209819" y="2066"/>
        <a:ext cx="5418984" cy="1047462"/>
      </dsp:txXfrm>
    </dsp:sp>
    <dsp:sp modelId="{A8FBCF50-AA91-48B4-A19E-ABCA1B985B55}">
      <dsp:nvSpPr>
        <dsp:cNvPr id="0" name=""/>
        <dsp:cNvSpPr/>
      </dsp:nvSpPr>
      <dsp:spPr>
        <a:xfrm>
          <a:off x="0" y="1338293"/>
          <a:ext cx="6628804" cy="1047462"/>
        </a:xfrm>
        <a:prstGeom prst="roundRect">
          <a:avLst>
            <a:gd name="adj" fmla="val 10000"/>
          </a:avLst>
        </a:prstGeom>
        <a:solidFill>
          <a:schemeClr val="bg1">
            <a:lumMod val="95000"/>
            <a:hueOff val="0"/>
            <a:satOff val="0"/>
            <a:lumOff val="0"/>
            <a:alphaOff val="0"/>
          </a:schemeClr>
        </a:solidFill>
        <a:ln>
          <a:noFill/>
        </a:ln>
        <a:effectLst>
          <a:glow rad="139700">
            <a:schemeClr val="accent2">
              <a:satMod val="175000"/>
              <a:alpha val="40000"/>
            </a:schemeClr>
          </a:glow>
          <a:outerShdw blurRad="76200" dist="12700" dir="2700000" sy="-23000" kx="-800400" algn="bl" rotWithShape="0">
            <a:prstClr val="black">
              <a:alpha val="20000"/>
            </a:prstClr>
          </a:outerShdw>
        </a:effectLst>
      </dsp:spPr>
      <dsp:style>
        <a:lnRef idx="0">
          <a:scrgbClr r="0" g="0" b="0"/>
        </a:lnRef>
        <a:fillRef idx="1">
          <a:scrgbClr r="0" g="0" b="0"/>
        </a:fillRef>
        <a:effectRef idx="2">
          <a:scrgbClr r="0" g="0" b="0"/>
        </a:effectRef>
        <a:fontRef idx="minor"/>
      </dsp:style>
    </dsp:sp>
    <dsp:sp modelId="{59E1EEE6-0BF4-4F3A-9CCF-44B1F1D336CB}">
      <dsp:nvSpPr>
        <dsp:cNvPr id="0" name=""/>
        <dsp:cNvSpPr/>
      </dsp:nvSpPr>
      <dsp:spPr>
        <a:xfrm>
          <a:off x="316857" y="1547074"/>
          <a:ext cx="576104" cy="576104"/>
        </a:xfrm>
        <a:prstGeom prst="rect">
          <a:avLst/>
        </a:prstGeom>
        <a:blipFill>
          <a:blip xmlns:r="http://schemas.openxmlformats.org/officeDocument/2006/relationships" r:embed="rId3">
            <a:duotone>
              <a:prstClr val="black"/>
              <a:schemeClr val="accent6">
                <a:tint val="45000"/>
                <a:satMod val="400000"/>
              </a:schemeClr>
            </a:duotone>
            <a:extLst>
              <a:ext uri="{96DAC541-7B7A-43D3-8B79-37D633B846F1}">
                <asvg:svgBlip xmlns:asvg="http://schemas.microsoft.com/office/drawing/2016/SVG/main" r:embed="rId4"/>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CABD57-93D0-455F-8083-9533E60DFA8D}">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dirty="0"/>
            <a:t>Evaluate the section testing program.</a:t>
          </a:r>
        </a:p>
      </dsp:txBody>
      <dsp:txXfrm>
        <a:off x="1209819" y="1311395"/>
        <a:ext cx="5418984" cy="1047462"/>
      </dsp:txXfrm>
    </dsp:sp>
    <dsp:sp modelId="{15BD5970-342D-4FF5-8436-3BBDF7FC97E1}">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a:glow rad="139700">
            <a:schemeClr val="accent2">
              <a:satMod val="175000"/>
              <a:alpha val="40000"/>
            </a:schemeClr>
          </a:glow>
          <a:outerShdw blurRad="76200" dist="12700" dir="2700000" sy="-23000" kx="-800400" algn="bl" rotWithShape="0">
            <a:prstClr val="black">
              <a:alpha val="20000"/>
            </a:prstClr>
          </a:outerShdw>
        </a:effectLst>
      </dsp:spPr>
      <dsp:style>
        <a:lnRef idx="0">
          <a:scrgbClr r="0" g="0" b="0"/>
        </a:lnRef>
        <a:fillRef idx="1">
          <a:scrgbClr r="0" g="0" b="0"/>
        </a:fillRef>
        <a:effectRef idx="2">
          <a:scrgbClr r="0" g="0" b="0"/>
        </a:effectRef>
        <a:fontRef idx="minor"/>
      </dsp:style>
    </dsp:sp>
    <dsp:sp modelId="{BE142D65-86C3-4B6D-98B0-5641680F05F3}">
      <dsp:nvSpPr>
        <dsp:cNvPr id="0" name=""/>
        <dsp:cNvSpPr/>
      </dsp:nvSpPr>
      <dsp:spPr>
        <a:xfrm>
          <a:off x="316857" y="2856402"/>
          <a:ext cx="576104" cy="576104"/>
        </a:xfrm>
        <a:prstGeom prst="rect">
          <a:avLst/>
        </a:prstGeom>
        <a:blipFill>
          <a:blip xmlns:r="http://schemas.openxmlformats.org/officeDocument/2006/relationships" r:embed="rId5">
            <a:duotone>
              <a:prstClr val="black"/>
              <a:schemeClr val="accent4">
                <a:tint val="45000"/>
                <a:satMod val="400000"/>
              </a:schemeClr>
            </a:duotone>
            <a:extLs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CD33B6-5CF3-4F45-8154-0006BB1C48DC}">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dirty="0"/>
            <a:t>Work on increased statistical analysis. </a:t>
          </a:r>
        </a:p>
      </dsp:txBody>
      <dsp:txXfrm>
        <a:off x="1209819" y="2620723"/>
        <a:ext cx="5418984" cy="1047462"/>
      </dsp:txXfrm>
    </dsp:sp>
    <dsp:sp modelId="{490DC4CB-B8D8-43DC-998D-7C122474C008}">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a:glow rad="139700">
            <a:schemeClr val="accent2">
              <a:satMod val="175000"/>
              <a:alpha val="40000"/>
            </a:schemeClr>
          </a:glow>
          <a:outerShdw blurRad="76200" dist="12700" dir="2700000" sy="-23000" kx="-800400" algn="bl" rotWithShape="0">
            <a:prstClr val="black">
              <a:alpha val="20000"/>
            </a:prstClr>
          </a:outerShdw>
        </a:effectLst>
      </dsp:spPr>
      <dsp:style>
        <a:lnRef idx="0">
          <a:scrgbClr r="0" g="0" b="0"/>
        </a:lnRef>
        <a:fillRef idx="1">
          <a:scrgbClr r="0" g="0" b="0"/>
        </a:fillRef>
        <a:effectRef idx="2">
          <a:scrgbClr r="0" g="0" b="0"/>
        </a:effectRef>
        <a:fontRef idx="minor"/>
      </dsp:style>
    </dsp:sp>
    <dsp:sp modelId="{19BAD704-0DE3-46AA-B9E3-D4D4A914B6DF}">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822D40-2655-49EB-8017-D9C671769D2D}">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100000"/>
            </a:lnSpc>
            <a:spcBef>
              <a:spcPct val="0"/>
            </a:spcBef>
            <a:spcAft>
              <a:spcPct val="35000"/>
            </a:spcAft>
            <a:buNone/>
          </a:pPr>
          <a:r>
            <a:rPr lang="en-US" sz="2200" kern="1200" dirty="0"/>
            <a:t>Where does AI fit in?</a:t>
          </a:r>
        </a:p>
      </dsp:txBody>
      <dsp:txXfrm>
        <a:off x="1209819" y="3930051"/>
        <a:ext cx="5418984"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0.71424</cdr:x>
      <cdr:y>0.27648</cdr:y>
    </cdr:from>
    <cdr:to>
      <cdr:x>0.88742</cdr:x>
      <cdr:y>0.39095</cdr:y>
    </cdr:to>
    <cdr:sp macro="" textlink="">
      <cdr:nvSpPr>
        <cdr:cNvPr id="2" name="TextBox 1">
          <a:extLst xmlns:a="http://schemas.openxmlformats.org/drawingml/2006/main">
            <a:ext uri="{FF2B5EF4-FFF2-40B4-BE49-F238E27FC236}">
              <a16:creationId xmlns:a16="http://schemas.microsoft.com/office/drawing/2014/main" id="{AAC357C1-C78C-7BCC-3BB1-0316DB46D39F}"/>
            </a:ext>
          </a:extLst>
        </cdr:cNvPr>
        <cdr:cNvSpPr txBox="1"/>
      </cdr:nvSpPr>
      <cdr:spPr>
        <a:xfrm xmlns:a="http://schemas.openxmlformats.org/drawingml/2006/main">
          <a:off x="7579578" y="1450725"/>
          <a:ext cx="1837765" cy="6006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Continuous Testing </a:t>
          </a:r>
        </a:p>
        <a:p xmlns:a="http://schemas.openxmlformats.org/drawingml/2006/main">
          <a:pPr algn="ctr"/>
          <a:r>
            <a:rPr lang="en-US" sz="1600" dirty="0"/>
            <a:t>Available</a:t>
          </a:r>
        </a:p>
      </cdr:txBody>
    </cdr:sp>
  </cdr:relSizeAnchor>
  <cdr:relSizeAnchor xmlns:cdr="http://schemas.openxmlformats.org/drawingml/2006/chartDrawing">
    <cdr:from>
      <cdr:x>0.87492</cdr:x>
      <cdr:y>0.39493</cdr:y>
    </cdr:from>
    <cdr:to>
      <cdr:x>0.99433</cdr:x>
      <cdr:y>0.56065</cdr:y>
    </cdr:to>
    <cdr:sp macro="" textlink="">
      <cdr:nvSpPr>
        <cdr:cNvPr id="3" name="TextBox 2">
          <a:extLst xmlns:a="http://schemas.openxmlformats.org/drawingml/2006/main">
            <a:ext uri="{FF2B5EF4-FFF2-40B4-BE49-F238E27FC236}">
              <a16:creationId xmlns:a16="http://schemas.microsoft.com/office/drawing/2014/main" id="{56A528D7-DAF0-4578-4E4A-9E463A2ABC94}"/>
            </a:ext>
          </a:extLst>
        </cdr:cNvPr>
        <cdr:cNvSpPr txBox="1"/>
      </cdr:nvSpPr>
      <cdr:spPr>
        <a:xfrm xmlns:a="http://schemas.openxmlformats.org/drawingml/2006/main">
          <a:off x="9688859" y="2072241"/>
          <a:ext cx="1322319" cy="8695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Window Testing </a:t>
          </a:r>
        </a:p>
        <a:p xmlns:a="http://schemas.openxmlformats.org/drawingml/2006/main">
          <a:pPr algn="ctr"/>
          <a:r>
            <a:rPr lang="en-US" sz="1600" dirty="0"/>
            <a:t>4x/yr </a:t>
          </a:r>
        </a:p>
        <a:p xmlns:a="http://schemas.openxmlformats.org/drawingml/2006/main">
          <a:pPr algn="ctr"/>
          <a:r>
            <a:rPr lang="en-US" sz="1600" dirty="0"/>
            <a:t>Sections Start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4B3B4-5052-483D-B0EE-F6383943C15C}"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8A534-0087-4EA6-AC95-D8D9DE19C131}" type="slidenum">
              <a:rPr lang="en-US" smtClean="0"/>
              <a:t>‹#›</a:t>
            </a:fld>
            <a:endParaRPr lang="en-US"/>
          </a:p>
        </p:txBody>
      </p:sp>
    </p:spTree>
    <p:extLst>
      <p:ext uri="{BB962C8B-B14F-4D97-AF65-F5344CB8AC3E}">
        <p14:creationId xmlns:p14="http://schemas.microsoft.com/office/powerpoint/2010/main" val="428041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539117B-1405-4997-81DF-D47685487591}" type="datetime1">
              <a:rPr lang="en-US" smtClean="0"/>
              <a:t>10/16/2024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16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D327-AB58-4897-AF71-6D19B63EA53A}"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663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0F879-CB5E-4D5D-8720-D92DA7AE545E}"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121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89934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5165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0BCE0-945C-4FDF-95A1-2149B1FF5B83}"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15587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3446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28365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207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42445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0850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87957-4685-4AAA-AC15-17027EB8CE3B}"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3906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44020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4EE1E-2631-4416-BD05-4FE45075E299}"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099352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4EE1E-2631-4416-BD05-4FE45075E299}"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7781283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4EE1E-2631-4416-BD05-4FE45075E299}"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587995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4EE1E-2631-4416-BD05-4FE45075E299}"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316177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4EE1E-2631-4416-BD05-4FE45075E299}"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107745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26409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72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02546-CD2F-49E1-B1D0-A834B66B5E2F}" type="datetime1">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3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7815D2-491A-4C11-867A-1AADC7361863}" type="datetime1">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513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C7DB-A260-4317-B84F-54DF88D675D3}" type="datetime1">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2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632A5-C0DB-45B3-9A28-AA7E7B5E7621}" type="datetime1">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559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11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51332A-5D1A-4A68-8DC3-3FC24CFC5B34}" type="datetime1">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208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47A8BF-B3DA-48FF-989E-13589D6975D0}" type="datetime1">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907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53B4EE1E-2631-4416-BD05-4FE45075E299}" type="datetime1">
              <a:rPr lang="en-US" smtClean="0"/>
              <a:t>10/16/2024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4855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B4EE1E-2631-4416-BD05-4FE45075E299}" type="datetime1">
              <a:rPr lang="en-US" smtClean="0"/>
              <a:t>10/16/2024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994273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Wheat field at sunset">
            <a:extLst>
              <a:ext uri="{FF2B5EF4-FFF2-40B4-BE49-F238E27FC236}">
                <a16:creationId xmlns:a16="http://schemas.microsoft.com/office/drawing/2014/main" id="{81EB33A4-4043-E602-EE54-986C0A44E20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30" name="Isosceles Triangle 29">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Parallelogram 31">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5380B09-5798-4E05-7744-54C3D63FF0B0}"/>
              </a:ext>
            </a:extLst>
          </p:cNvPr>
          <p:cNvSpPr>
            <a:spLocks noGrp="1"/>
          </p:cNvSpPr>
          <p:nvPr>
            <p:ph type="ctrTitle"/>
          </p:nvPr>
        </p:nvSpPr>
        <p:spPr>
          <a:xfrm>
            <a:off x="4764696" y="997757"/>
            <a:ext cx="4569803" cy="2369131"/>
          </a:xfrm>
        </p:spPr>
        <p:txBody>
          <a:bodyPr>
            <a:normAutofit/>
          </a:bodyPr>
          <a:lstStyle/>
          <a:p>
            <a:pPr>
              <a:lnSpc>
                <a:spcPct val="90000"/>
              </a:lnSpc>
              <a:spcBef>
                <a:spcPts val="0"/>
              </a:spcBef>
              <a:spcAft>
                <a:spcPts val="600"/>
              </a:spcAft>
            </a:pPr>
            <a:r>
              <a:rPr lang="en-US" sz="3000" b="1" dirty="0">
                <a:solidFill>
                  <a:schemeClr val="accent3">
                    <a:lumMod val="40000"/>
                    <a:lumOff val="60000"/>
                  </a:schemeClr>
                </a:solidFill>
              </a:rPr>
              <a:t>International Certified Crop Adviser </a:t>
            </a:r>
            <a:br>
              <a:rPr lang="en-US" sz="3000" b="1" dirty="0">
                <a:solidFill>
                  <a:schemeClr val="accent3">
                    <a:lumMod val="40000"/>
                    <a:lumOff val="60000"/>
                  </a:schemeClr>
                </a:solidFill>
              </a:rPr>
            </a:br>
            <a:r>
              <a:rPr lang="en-US" sz="3000" b="1" dirty="0">
                <a:solidFill>
                  <a:schemeClr val="accent3">
                    <a:lumMod val="40000"/>
                    <a:lumOff val="60000"/>
                  </a:schemeClr>
                </a:solidFill>
              </a:rPr>
              <a:t>Fall Board Meeting</a:t>
            </a:r>
            <a:br>
              <a:rPr lang="en-US" sz="3000" b="1" dirty="0">
                <a:solidFill>
                  <a:schemeClr val="accent3">
                    <a:lumMod val="40000"/>
                    <a:lumOff val="60000"/>
                  </a:schemeClr>
                </a:solidFill>
              </a:rPr>
            </a:br>
            <a:br>
              <a:rPr lang="en-US" sz="3000" b="1" dirty="0">
                <a:solidFill>
                  <a:schemeClr val="accent3">
                    <a:lumMod val="40000"/>
                    <a:lumOff val="60000"/>
                  </a:schemeClr>
                </a:solidFill>
              </a:rPr>
            </a:br>
            <a:r>
              <a:rPr lang="en-US" sz="3000" b="1" dirty="0">
                <a:solidFill>
                  <a:schemeClr val="accent3">
                    <a:lumMod val="40000"/>
                    <a:lumOff val="60000"/>
                  </a:schemeClr>
                </a:solidFill>
              </a:rPr>
              <a:t>Program Update</a:t>
            </a:r>
          </a:p>
        </p:txBody>
      </p:sp>
      <p:sp>
        <p:nvSpPr>
          <p:cNvPr id="3" name="Subtitle 2">
            <a:extLst>
              <a:ext uri="{FF2B5EF4-FFF2-40B4-BE49-F238E27FC236}">
                <a16:creationId xmlns:a16="http://schemas.microsoft.com/office/drawing/2014/main" id="{187DB00E-8B9C-8840-7A61-D441B9860047}"/>
              </a:ext>
            </a:extLst>
          </p:cNvPr>
          <p:cNvSpPr>
            <a:spLocks noGrp="1"/>
          </p:cNvSpPr>
          <p:nvPr>
            <p:ph type="subTitle" idx="1"/>
          </p:nvPr>
        </p:nvSpPr>
        <p:spPr>
          <a:xfrm>
            <a:off x="4700964" y="4050832"/>
            <a:ext cx="4573037" cy="1096899"/>
          </a:xfrm>
        </p:spPr>
        <p:txBody>
          <a:bodyPr>
            <a:normAutofit/>
          </a:bodyPr>
          <a:lstStyle/>
          <a:p>
            <a:pPr>
              <a:lnSpc>
                <a:spcPct val="90000"/>
              </a:lnSpc>
            </a:pPr>
            <a:r>
              <a:rPr lang="en-US" cap="small" dirty="0">
                <a:solidFill>
                  <a:schemeClr val="accent3">
                    <a:lumMod val="40000"/>
                    <a:lumOff val="60000"/>
                  </a:schemeClr>
                </a:solidFill>
                <a:latin typeface="Arial Nova" panose="020B0504020202020204" pitchFamily="34" charset="0"/>
              </a:rPr>
              <a:t>September 25-26, 2024</a:t>
            </a:r>
          </a:p>
          <a:p>
            <a:pPr>
              <a:lnSpc>
                <a:spcPct val="90000"/>
              </a:lnSpc>
            </a:pPr>
            <a:r>
              <a:rPr lang="en-US" cap="small" dirty="0">
                <a:solidFill>
                  <a:schemeClr val="accent3">
                    <a:lumMod val="40000"/>
                    <a:lumOff val="60000"/>
                  </a:schemeClr>
                </a:solidFill>
                <a:latin typeface="Arial Nova" panose="020B0504020202020204" pitchFamily="34" charset="0"/>
              </a:rPr>
              <a:t>Dawn Gibas, PhD, CPSS</a:t>
            </a:r>
          </a:p>
          <a:p>
            <a:pPr>
              <a:lnSpc>
                <a:spcPct val="90000"/>
              </a:lnSpc>
            </a:pPr>
            <a:r>
              <a:rPr lang="en-US" cap="small" dirty="0">
                <a:solidFill>
                  <a:schemeClr val="accent3">
                    <a:lumMod val="40000"/>
                    <a:lumOff val="60000"/>
                  </a:schemeClr>
                </a:solidFill>
                <a:latin typeface="Arial Nova" panose="020B0504020202020204" pitchFamily="34" charset="0"/>
              </a:rPr>
              <a:t>Director of Certifications </a:t>
            </a:r>
          </a:p>
        </p:txBody>
      </p:sp>
      <p:sp>
        <p:nvSpPr>
          <p:cNvPr id="44"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2083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A0B3A2A-FB43-4167-8C11-92A33604D46F}"/>
              </a:ext>
            </a:extLst>
          </p:cNvPr>
          <p:cNvSpPr>
            <a:spLocks noGrp="1"/>
          </p:cNvSpPr>
          <p:nvPr>
            <p:ph type="title"/>
          </p:nvPr>
        </p:nvSpPr>
        <p:spPr>
          <a:xfrm>
            <a:off x="7450919" y="2200275"/>
            <a:ext cx="4155622" cy="2157413"/>
          </a:xfrm>
          <a:ln w="50800" cap="rnd" cmpd="sng">
            <a:solidFill>
              <a:schemeClr val="accent6">
                <a:lumMod val="50000"/>
              </a:schemeClr>
            </a:solidFill>
            <a:extLst>
              <a:ext uri="{C807C97D-BFC1-408E-A445-0C87EB9F89A2}">
                <ask:lineSketchStyleProps xmlns:ask="http://schemas.microsoft.com/office/drawing/2018/sketchyshapes" sd="1219033472">
                  <a:custGeom>
                    <a:avLst/>
                    <a:gdLst>
                      <a:gd name="connsiteX0" fmla="*/ 0 w 4155622"/>
                      <a:gd name="connsiteY0" fmla="*/ 0 h 2157413"/>
                      <a:gd name="connsiteX1" fmla="*/ 651047 w 4155622"/>
                      <a:gd name="connsiteY1" fmla="*/ 0 h 2157413"/>
                      <a:gd name="connsiteX2" fmla="*/ 1260539 w 4155622"/>
                      <a:gd name="connsiteY2" fmla="*/ 0 h 2157413"/>
                      <a:gd name="connsiteX3" fmla="*/ 1994699 w 4155622"/>
                      <a:gd name="connsiteY3" fmla="*/ 0 h 2157413"/>
                      <a:gd name="connsiteX4" fmla="*/ 2687302 w 4155622"/>
                      <a:gd name="connsiteY4" fmla="*/ 0 h 2157413"/>
                      <a:gd name="connsiteX5" fmla="*/ 3379906 w 4155622"/>
                      <a:gd name="connsiteY5" fmla="*/ 0 h 2157413"/>
                      <a:gd name="connsiteX6" fmla="*/ 4155622 w 4155622"/>
                      <a:gd name="connsiteY6" fmla="*/ 0 h 2157413"/>
                      <a:gd name="connsiteX7" fmla="*/ 4155622 w 4155622"/>
                      <a:gd name="connsiteY7" fmla="*/ 560927 h 2157413"/>
                      <a:gd name="connsiteX8" fmla="*/ 4155622 w 4155622"/>
                      <a:gd name="connsiteY8" fmla="*/ 1057132 h 2157413"/>
                      <a:gd name="connsiteX9" fmla="*/ 4155622 w 4155622"/>
                      <a:gd name="connsiteY9" fmla="*/ 1618060 h 2157413"/>
                      <a:gd name="connsiteX10" fmla="*/ 4155622 w 4155622"/>
                      <a:gd name="connsiteY10" fmla="*/ 2157413 h 2157413"/>
                      <a:gd name="connsiteX11" fmla="*/ 3421462 w 4155622"/>
                      <a:gd name="connsiteY11" fmla="*/ 2157413 h 2157413"/>
                      <a:gd name="connsiteX12" fmla="*/ 2687302 w 4155622"/>
                      <a:gd name="connsiteY12" fmla="*/ 2157413 h 2157413"/>
                      <a:gd name="connsiteX13" fmla="*/ 1911586 w 4155622"/>
                      <a:gd name="connsiteY13" fmla="*/ 2157413 h 2157413"/>
                      <a:gd name="connsiteX14" fmla="*/ 1260539 w 4155622"/>
                      <a:gd name="connsiteY14" fmla="*/ 2157413 h 2157413"/>
                      <a:gd name="connsiteX15" fmla="*/ 0 w 4155622"/>
                      <a:gd name="connsiteY15" fmla="*/ 2157413 h 2157413"/>
                      <a:gd name="connsiteX16" fmla="*/ 0 w 4155622"/>
                      <a:gd name="connsiteY16" fmla="*/ 1661208 h 2157413"/>
                      <a:gd name="connsiteX17" fmla="*/ 0 w 4155622"/>
                      <a:gd name="connsiteY17" fmla="*/ 1121855 h 2157413"/>
                      <a:gd name="connsiteX18" fmla="*/ 0 w 4155622"/>
                      <a:gd name="connsiteY18" fmla="*/ 560927 h 2157413"/>
                      <a:gd name="connsiteX19" fmla="*/ 0 w 4155622"/>
                      <a:gd name="connsiteY19" fmla="*/ 0 h 21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55622" h="2157413" fill="none" extrusionOk="0">
                        <a:moveTo>
                          <a:pt x="0" y="0"/>
                        </a:moveTo>
                        <a:cubicBezTo>
                          <a:pt x="303073" y="-2485"/>
                          <a:pt x="445148" y="-11696"/>
                          <a:pt x="651047" y="0"/>
                        </a:cubicBezTo>
                        <a:cubicBezTo>
                          <a:pt x="856946" y="11696"/>
                          <a:pt x="1060311" y="-21964"/>
                          <a:pt x="1260539" y="0"/>
                        </a:cubicBezTo>
                        <a:cubicBezTo>
                          <a:pt x="1460767" y="21964"/>
                          <a:pt x="1781973" y="-14352"/>
                          <a:pt x="1994699" y="0"/>
                        </a:cubicBezTo>
                        <a:cubicBezTo>
                          <a:pt x="2207425" y="14352"/>
                          <a:pt x="2541876" y="-10610"/>
                          <a:pt x="2687302" y="0"/>
                        </a:cubicBezTo>
                        <a:cubicBezTo>
                          <a:pt x="2832728" y="10610"/>
                          <a:pt x="3165147" y="-31961"/>
                          <a:pt x="3379906" y="0"/>
                        </a:cubicBezTo>
                        <a:cubicBezTo>
                          <a:pt x="3594665" y="31961"/>
                          <a:pt x="3888811" y="-11101"/>
                          <a:pt x="4155622" y="0"/>
                        </a:cubicBezTo>
                        <a:cubicBezTo>
                          <a:pt x="4170940" y="158748"/>
                          <a:pt x="4135187" y="333301"/>
                          <a:pt x="4155622" y="560927"/>
                        </a:cubicBezTo>
                        <a:cubicBezTo>
                          <a:pt x="4176057" y="788553"/>
                          <a:pt x="4163437" y="861848"/>
                          <a:pt x="4155622" y="1057132"/>
                        </a:cubicBezTo>
                        <a:cubicBezTo>
                          <a:pt x="4147807" y="1252416"/>
                          <a:pt x="4174048" y="1342249"/>
                          <a:pt x="4155622" y="1618060"/>
                        </a:cubicBezTo>
                        <a:cubicBezTo>
                          <a:pt x="4137196" y="1893871"/>
                          <a:pt x="4140049" y="1942578"/>
                          <a:pt x="4155622" y="2157413"/>
                        </a:cubicBezTo>
                        <a:cubicBezTo>
                          <a:pt x="3795751" y="2159380"/>
                          <a:pt x="3631361" y="2180073"/>
                          <a:pt x="3421462" y="2157413"/>
                        </a:cubicBezTo>
                        <a:cubicBezTo>
                          <a:pt x="3211563" y="2134753"/>
                          <a:pt x="3040299" y="2125988"/>
                          <a:pt x="2687302" y="2157413"/>
                        </a:cubicBezTo>
                        <a:cubicBezTo>
                          <a:pt x="2334305" y="2188838"/>
                          <a:pt x="2240272" y="2128658"/>
                          <a:pt x="1911586" y="2157413"/>
                        </a:cubicBezTo>
                        <a:cubicBezTo>
                          <a:pt x="1582900" y="2186168"/>
                          <a:pt x="1409630" y="2171300"/>
                          <a:pt x="1260539" y="2157413"/>
                        </a:cubicBezTo>
                        <a:cubicBezTo>
                          <a:pt x="1111448" y="2143526"/>
                          <a:pt x="442502" y="2141043"/>
                          <a:pt x="0" y="2157413"/>
                        </a:cubicBezTo>
                        <a:cubicBezTo>
                          <a:pt x="-14501" y="2020557"/>
                          <a:pt x="-3194" y="1832642"/>
                          <a:pt x="0" y="1661208"/>
                        </a:cubicBezTo>
                        <a:cubicBezTo>
                          <a:pt x="3194" y="1489774"/>
                          <a:pt x="18332" y="1372879"/>
                          <a:pt x="0" y="1121855"/>
                        </a:cubicBezTo>
                        <a:cubicBezTo>
                          <a:pt x="-18332" y="870831"/>
                          <a:pt x="-20507" y="781018"/>
                          <a:pt x="0" y="560927"/>
                        </a:cubicBezTo>
                        <a:cubicBezTo>
                          <a:pt x="20507" y="340836"/>
                          <a:pt x="23693" y="156788"/>
                          <a:pt x="0" y="0"/>
                        </a:cubicBezTo>
                        <a:close/>
                      </a:path>
                      <a:path w="4155622" h="2157413" stroke="0" extrusionOk="0">
                        <a:moveTo>
                          <a:pt x="0" y="0"/>
                        </a:moveTo>
                        <a:cubicBezTo>
                          <a:pt x="205996" y="-16626"/>
                          <a:pt x="485932" y="22233"/>
                          <a:pt x="651047" y="0"/>
                        </a:cubicBezTo>
                        <a:cubicBezTo>
                          <a:pt x="816162" y="-22233"/>
                          <a:pt x="1011699" y="26844"/>
                          <a:pt x="1218982" y="0"/>
                        </a:cubicBezTo>
                        <a:cubicBezTo>
                          <a:pt x="1426266" y="-26844"/>
                          <a:pt x="1748451" y="-3815"/>
                          <a:pt x="1994699" y="0"/>
                        </a:cubicBezTo>
                        <a:cubicBezTo>
                          <a:pt x="2240947" y="3815"/>
                          <a:pt x="2437239" y="-19910"/>
                          <a:pt x="2645746" y="0"/>
                        </a:cubicBezTo>
                        <a:cubicBezTo>
                          <a:pt x="2854253" y="19910"/>
                          <a:pt x="3046132" y="32522"/>
                          <a:pt x="3296793" y="0"/>
                        </a:cubicBezTo>
                        <a:cubicBezTo>
                          <a:pt x="3547454" y="-32522"/>
                          <a:pt x="3767651" y="21837"/>
                          <a:pt x="4155622" y="0"/>
                        </a:cubicBezTo>
                        <a:cubicBezTo>
                          <a:pt x="4160231" y="234415"/>
                          <a:pt x="4177444" y="341057"/>
                          <a:pt x="4155622" y="496205"/>
                        </a:cubicBezTo>
                        <a:cubicBezTo>
                          <a:pt x="4133800" y="651354"/>
                          <a:pt x="4172947" y="904252"/>
                          <a:pt x="4155622" y="1035558"/>
                        </a:cubicBezTo>
                        <a:cubicBezTo>
                          <a:pt x="4138297" y="1166864"/>
                          <a:pt x="4141310" y="1363305"/>
                          <a:pt x="4155622" y="1531763"/>
                        </a:cubicBezTo>
                        <a:cubicBezTo>
                          <a:pt x="4169934" y="1700222"/>
                          <a:pt x="4174917" y="1960215"/>
                          <a:pt x="4155622" y="2157413"/>
                        </a:cubicBezTo>
                        <a:cubicBezTo>
                          <a:pt x="3925573" y="2149949"/>
                          <a:pt x="3633692" y="2130530"/>
                          <a:pt x="3463018" y="2157413"/>
                        </a:cubicBezTo>
                        <a:cubicBezTo>
                          <a:pt x="3292344" y="2184296"/>
                          <a:pt x="3069692" y="2131726"/>
                          <a:pt x="2811971" y="2157413"/>
                        </a:cubicBezTo>
                        <a:cubicBezTo>
                          <a:pt x="2554250" y="2183100"/>
                          <a:pt x="2414060" y="2165556"/>
                          <a:pt x="2036255" y="2157413"/>
                        </a:cubicBezTo>
                        <a:cubicBezTo>
                          <a:pt x="1658450" y="2149270"/>
                          <a:pt x="1578472" y="2182216"/>
                          <a:pt x="1260539" y="2157413"/>
                        </a:cubicBezTo>
                        <a:cubicBezTo>
                          <a:pt x="942606" y="2132610"/>
                          <a:pt x="920951" y="2130119"/>
                          <a:pt x="651047" y="2157413"/>
                        </a:cubicBezTo>
                        <a:cubicBezTo>
                          <a:pt x="381143" y="2184707"/>
                          <a:pt x="257495" y="2154049"/>
                          <a:pt x="0" y="2157413"/>
                        </a:cubicBezTo>
                        <a:cubicBezTo>
                          <a:pt x="-11388" y="1924965"/>
                          <a:pt x="-10432" y="1818513"/>
                          <a:pt x="0" y="1574911"/>
                        </a:cubicBezTo>
                        <a:cubicBezTo>
                          <a:pt x="10432" y="1331309"/>
                          <a:pt x="-5579" y="1254802"/>
                          <a:pt x="0" y="1100281"/>
                        </a:cubicBezTo>
                        <a:cubicBezTo>
                          <a:pt x="5579" y="945760"/>
                          <a:pt x="2345" y="780598"/>
                          <a:pt x="0" y="604076"/>
                        </a:cubicBezTo>
                        <a:cubicBezTo>
                          <a:pt x="-2345" y="427554"/>
                          <a:pt x="28085" y="177379"/>
                          <a:pt x="0" y="0"/>
                        </a:cubicBezTo>
                        <a:close/>
                      </a:path>
                    </a:pathLst>
                  </a:custGeom>
                  <ask:type>
                    <ask:lineSketchNone/>
                  </ask:type>
                </ask:lineSketchStyleProps>
              </a:ext>
            </a:extLst>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400" b="1" dirty="0">
                <a:solidFill>
                  <a:schemeClr val="accent1">
                    <a:lumMod val="50000"/>
                  </a:schemeClr>
                </a:solidFill>
              </a:rPr>
              <a:t>ASA/SSSA Certification Program Goals</a:t>
            </a:r>
          </a:p>
        </p:txBody>
      </p:sp>
      <p:graphicFrame>
        <p:nvGraphicFramePr>
          <p:cNvPr id="14" name="Content Placeholder 8">
            <a:extLst>
              <a:ext uri="{FF2B5EF4-FFF2-40B4-BE49-F238E27FC236}">
                <a16:creationId xmlns:a16="http://schemas.microsoft.com/office/drawing/2014/main" id="{672EA77E-74A9-4E5E-BF81-89869D648AA9}"/>
              </a:ext>
            </a:extLst>
          </p:cNvPr>
          <p:cNvGraphicFramePr>
            <a:graphicFrameLocks noGrp="1"/>
          </p:cNvGraphicFramePr>
          <p:nvPr>
            <p:ph idx="1"/>
            <p:extLst>
              <p:ext uri="{D42A27DB-BD31-4B8C-83A1-F6EECF244321}">
                <p14:modId xmlns:p14="http://schemas.microsoft.com/office/powerpoint/2010/main" val="3539923209"/>
              </p:ext>
            </p:extLst>
          </p:nvPr>
        </p:nvGraphicFramePr>
        <p:xfrm>
          <a:off x="1409699" y="915923"/>
          <a:ext cx="5216979" cy="506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409EC167-B903-44DC-8ED5-57452FDEDACA}"/>
              </a:ext>
            </a:extLst>
          </p:cNvPr>
          <p:cNvSpPr>
            <a:spLocks noGrp="1"/>
          </p:cNvSpPr>
          <p:nvPr>
            <p:ph type="dt" sz="half" idx="10"/>
          </p:nvPr>
        </p:nvSpPr>
        <p:spPr>
          <a:xfrm>
            <a:off x="453403" y="6629400"/>
            <a:ext cx="1000662" cy="228600"/>
          </a:xfrm>
          <a:prstGeom prst="rect">
            <a:avLst/>
          </a:prstGeo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C81B9673-AC7F-4F1F-84E4-F0E5EAAE106D}" type="datetime1">
              <a:rPr kumimoji="0" lang="en-US" sz="10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10/16/2024</a:t>
            </a:fld>
            <a:endParaRPr kumimoji="0" lang="en-US" sz="10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0C346ABD-4B23-4487-8938-2E35C4B33967}"/>
              </a:ext>
            </a:extLst>
          </p:cNvPr>
          <p:cNvSpPr>
            <a:spLocks noGrp="1"/>
          </p:cNvSpPr>
          <p:nvPr>
            <p:ph type="ftr" sz="quarter" idx="11"/>
          </p:nvPr>
        </p:nvSpPr>
        <p:spPr>
          <a:xfrm>
            <a:off x="1637716" y="6629400"/>
            <a:ext cx="9144259" cy="228600"/>
          </a:xfrm>
          <a:prstGeom prst="rect">
            <a:avLst/>
          </a:prstGeo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BAA00">
                    <a:lumMod val="50000"/>
                  </a:srgbClr>
                </a:solidFill>
                <a:effectLst/>
                <a:uLnTx/>
                <a:uFillTx/>
                <a:latin typeface="Corbel" panose="020B0503020204020204"/>
                <a:ea typeface="+mn-ea"/>
                <a:cs typeface="+mn-cs"/>
              </a:rPr>
              <a:t>Add a footer</a:t>
            </a:r>
          </a:p>
        </p:txBody>
      </p:sp>
      <p:sp>
        <p:nvSpPr>
          <p:cNvPr id="2" name="Slide Number Placeholder 1">
            <a:extLst>
              <a:ext uri="{FF2B5EF4-FFF2-40B4-BE49-F238E27FC236}">
                <a16:creationId xmlns:a16="http://schemas.microsoft.com/office/drawing/2014/main" id="{E37C623E-9050-4168-B72E-C87B870107F4}"/>
              </a:ext>
            </a:extLst>
          </p:cNvPr>
          <p:cNvSpPr>
            <a:spLocks noGrp="1"/>
          </p:cNvSpPr>
          <p:nvPr>
            <p:ph type="sldNum" sz="quarter" idx="12"/>
          </p:nvPr>
        </p:nvSpPr>
        <p:spPr>
          <a:xfrm>
            <a:off x="0" y="6629400"/>
            <a:ext cx="410402" cy="228600"/>
          </a:xfrm>
          <a:prstGeom prst="rect">
            <a:avLst/>
          </a:prstGeo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3376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AF77B-E62B-530C-66F3-968CB2BC747C}"/>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50000"/>
                  </a:schemeClr>
                </a:solidFill>
              </a:rPr>
              <a:t>Exam Program Overview</a:t>
            </a:r>
            <a:endParaRPr lang="en-US" sz="4400" dirty="0">
              <a:solidFill>
                <a:schemeClr val="accent1">
                  <a:lumMod val="50000"/>
                </a:schemeClr>
              </a:solidFill>
            </a:endParaRPr>
          </a:p>
        </p:txBody>
      </p:sp>
      <p:grpSp>
        <p:nvGrpSpPr>
          <p:cNvPr id="38" name="Group 3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55" name="Straight Connector 5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Isosceles Triangle 5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5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0" name="Rectangle 5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9867CF92-D1F9-9B6C-6FF8-7596ED9CA176}"/>
              </a:ext>
            </a:extLst>
          </p:cNvPr>
          <p:cNvGraphicFramePr>
            <a:graphicFrameLocks noGrp="1"/>
          </p:cNvGraphicFramePr>
          <p:nvPr>
            <p:ph idx="1"/>
            <p:extLst>
              <p:ext uri="{D42A27DB-BD31-4B8C-83A1-F6EECF244321}">
                <p14:modId xmlns:p14="http://schemas.microsoft.com/office/powerpoint/2010/main" val="2866210948"/>
              </p:ext>
            </p:extLst>
          </p:nvPr>
        </p:nvGraphicFramePr>
        <p:xfrm>
          <a:off x="4916553" y="944564"/>
          <a:ext cx="6628804" cy="483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65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FF0025-03AB-4126-9E23-1B4F2D4B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149C42-FAD2-4559-80A1-B6E921D0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1E7B9594-8054-DEA5-EAB5-D7ABE999B223}"/>
              </a:ext>
            </a:extLst>
          </p:cNvPr>
          <p:cNvGraphicFramePr>
            <a:graphicFrameLocks noGrp="1"/>
          </p:cNvGraphicFramePr>
          <p:nvPr>
            <p:ph idx="4294967295"/>
            <p:extLst>
              <p:ext uri="{D42A27DB-BD31-4B8C-83A1-F6EECF244321}">
                <p14:modId xmlns:p14="http://schemas.microsoft.com/office/powerpoint/2010/main" val="4017046992"/>
              </p:ext>
            </p:extLst>
          </p:nvPr>
        </p:nvGraphicFramePr>
        <p:xfrm>
          <a:off x="559034" y="805430"/>
          <a:ext cx="11073931" cy="52471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26508CF-4332-BED6-07DE-F326A90AD504}"/>
              </a:ext>
            </a:extLst>
          </p:cNvPr>
          <p:cNvSpPr txBox="1"/>
          <p:nvPr/>
        </p:nvSpPr>
        <p:spPr>
          <a:xfrm>
            <a:off x="5369858" y="2223247"/>
            <a:ext cx="989373" cy="338554"/>
          </a:xfrm>
          <a:prstGeom prst="rect">
            <a:avLst/>
          </a:prstGeom>
          <a:noFill/>
        </p:spPr>
        <p:txBody>
          <a:bodyPr wrap="none" rtlCol="0">
            <a:spAutoFit/>
          </a:bodyPr>
          <a:lstStyle/>
          <a:p>
            <a:pPr algn="ctr"/>
            <a:r>
              <a:rPr lang="en-US" sz="1600" dirty="0"/>
              <a:t>IBT starts</a:t>
            </a:r>
          </a:p>
        </p:txBody>
      </p:sp>
      <p:sp>
        <p:nvSpPr>
          <p:cNvPr id="3" name="TextBox 2">
            <a:extLst>
              <a:ext uri="{FF2B5EF4-FFF2-40B4-BE49-F238E27FC236}">
                <a16:creationId xmlns:a16="http://schemas.microsoft.com/office/drawing/2014/main" id="{8057CFE5-2E2C-3017-F24B-A211C7A2A157}"/>
              </a:ext>
            </a:extLst>
          </p:cNvPr>
          <p:cNvSpPr txBox="1"/>
          <p:nvPr/>
        </p:nvSpPr>
        <p:spPr>
          <a:xfrm>
            <a:off x="6589059" y="5961529"/>
            <a:ext cx="3021106" cy="307777"/>
          </a:xfrm>
          <a:prstGeom prst="rect">
            <a:avLst/>
          </a:prstGeom>
          <a:noFill/>
          <a:ln w="3175">
            <a:solidFill>
              <a:schemeClr val="tx1"/>
            </a:solidFill>
          </a:ln>
        </p:spPr>
        <p:txBody>
          <a:bodyPr wrap="square" rtlCol="0">
            <a:spAutoFit/>
          </a:bodyPr>
          <a:lstStyle/>
          <a:p>
            <a:pPr algn="ctr"/>
            <a:r>
              <a:rPr lang="en-US" sz="1400" dirty="0"/>
              <a:t>COVID</a:t>
            </a:r>
          </a:p>
        </p:txBody>
      </p:sp>
    </p:spTree>
    <p:extLst>
      <p:ext uri="{BB962C8B-B14F-4D97-AF65-F5344CB8AC3E}">
        <p14:creationId xmlns:p14="http://schemas.microsoft.com/office/powerpoint/2010/main" val="349181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E1A23AA-BBD3-9770-7041-CAB5A7D2F3C3}"/>
              </a:ext>
            </a:extLst>
          </p:cNvPr>
          <p:cNvGraphicFramePr>
            <a:graphicFrameLocks noGrp="1"/>
          </p:cNvGraphicFramePr>
          <p:nvPr>
            <p:ph idx="1"/>
            <p:extLst>
              <p:ext uri="{D42A27DB-BD31-4B8C-83A1-F6EECF244321}">
                <p14:modId xmlns:p14="http://schemas.microsoft.com/office/powerpoint/2010/main" val="716737840"/>
              </p:ext>
            </p:extLst>
          </p:nvPr>
        </p:nvGraphicFramePr>
        <p:xfrm>
          <a:off x="246529" y="578445"/>
          <a:ext cx="11698941" cy="6051116"/>
        </p:xfrm>
        <a:graphic>
          <a:graphicData uri="http://schemas.openxmlformats.org/drawingml/2006/table">
            <a:tbl>
              <a:tblPr firstRow="1" bandRow="1">
                <a:tableStyleId>{5940675A-B579-460E-94D1-54222C63F5DA}</a:tableStyleId>
              </a:tblPr>
              <a:tblGrid>
                <a:gridCol w="2729039">
                  <a:extLst>
                    <a:ext uri="{9D8B030D-6E8A-4147-A177-3AD203B41FA5}">
                      <a16:colId xmlns:a16="http://schemas.microsoft.com/office/drawing/2014/main" val="2038672241"/>
                    </a:ext>
                  </a:extLst>
                </a:gridCol>
                <a:gridCol w="916732">
                  <a:extLst>
                    <a:ext uri="{9D8B030D-6E8A-4147-A177-3AD203B41FA5}">
                      <a16:colId xmlns:a16="http://schemas.microsoft.com/office/drawing/2014/main" val="57953795"/>
                    </a:ext>
                  </a:extLst>
                </a:gridCol>
                <a:gridCol w="213884">
                  <a:extLst>
                    <a:ext uri="{9D8B030D-6E8A-4147-A177-3AD203B41FA5}">
                      <a16:colId xmlns:a16="http://schemas.microsoft.com/office/drawing/2014/main" val="4103362752"/>
                    </a:ext>
                  </a:extLst>
                </a:gridCol>
                <a:gridCol w="2747570">
                  <a:extLst>
                    <a:ext uri="{9D8B030D-6E8A-4147-A177-3AD203B41FA5}">
                      <a16:colId xmlns:a16="http://schemas.microsoft.com/office/drawing/2014/main" val="497888828"/>
                    </a:ext>
                  </a:extLst>
                </a:gridCol>
                <a:gridCol w="1091736">
                  <a:extLst>
                    <a:ext uri="{9D8B030D-6E8A-4147-A177-3AD203B41FA5}">
                      <a16:colId xmlns:a16="http://schemas.microsoft.com/office/drawing/2014/main" val="3274204894"/>
                    </a:ext>
                  </a:extLst>
                </a:gridCol>
                <a:gridCol w="213884">
                  <a:extLst>
                    <a:ext uri="{9D8B030D-6E8A-4147-A177-3AD203B41FA5}">
                      <a16:colId xmlns:a16="http://schemas.microsoft.com/office/drawing/2014/main" val="2900565405"/>
                    </a:ext>
                  </a:extLst>
                </a:gridCol>
                <a:gridCol w="2782574">
                  <a:extLst>
                    <a:ext uri="{9D8B030D-6E8A-4147-A177-3AD203B41FA5}">
                      <a16:colId xmlns:a16="http://schemas.microsoft.com/office/drawing/2014/main" val="4198090284"/>
                    </a:ext>
                  </a:extLst>
                </a:gridCol>
                <a:gridCol w="1003522">
                  <a:extLst>
                    <a:ext uri="{9D8B030D-6E8A-4147-A177-3AD203B41FA5}">
                      <a16:colId xmlns:a16="http://schemas.microsoft.com/office/drawing/2014/main" val="478959930"/>
                    </a:ext>
                  </a:extLst>
                </a:gridCol>
              </a:tblGrid>
              <a:tr h="355948">
                <a:tc>
                  <a:txBody>
                    <a:bodyPr/>
                    <a:lstStyle/>
                    <a:p>
                      <a:pPr lvl="1" algn="l" fontAlgn="b"/>
                      <a:r>
                        <a:rPr lang="en-US" sz="1400" b="0" u="none" strike="noStrike" dirty="0">
                          <a:solidFill>
                            <a:srgbClr val="000000"/>
                          </a:solidFill>
                          <a:effectLst/>
                          <a:latin typeface="Arial Nova" panose="020B0504020202020204" pitchFamily="34" charset="0"/>
                        </a:rPr>
                        <a:t>Arkansas</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8</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Mid-Atlantic</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7+</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Ohio</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44+</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4234253494"/>
                  </a:ext>
                </a:extLst>
              </a:tr>
              <a:tr h="355948">
                <a:tc>
                  <a:txBody>
                    <a:bodyPr/>
                    <a:lstStyle/>
                    <a:p>
                      <a:pPr lvl="1" algn="l" fontAlgn="b"/>
                      <a:r>
                        <a:rPr lang="en-US" sz="1400" b="0" u="none" strike="noStrike" dirty="0">
                          <a:solidFill>
                            <a:srgbClr val="000000"/>
                          </a:solidFill>
                          <a:effectLst/>
                          <a:latin typeface="Arial Nova" panose="020B0504020202020204" pitchFamily="34" charset="0"/>
                        </a:rPr>
                        <a:t>Atlantic Provinces</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7</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Soil and Water </a:t>
                      </a:r>
                      <a:r>
                        <a:rPr lang="en-US" sz="1400" b="0" u="none" strike="noStrike" dirty="0" err="1">
                          <a:solidFill>
                            <a:srgbClr val="000000"/>
                          </a:solidFill>
                          <a:effectLst/>
                          <a:latin typeface="Arial Nova" panose="020B0504020202020204" pitchFamily="34" charset="0"/>
                        </a:rPr>
                        <a:t>Mgmt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3390583089"/>
                  </a:ext>
                </a:extLst>
              </a:tr>
              <a:tr h="355948">
                <a:tc>
                  <a:txBody>
                    <a:bodyPr/>
                    <a:lstStyle/>
                    <a:p>
                      <a:pPr lvl="1" algn="l" fontAlgn="b"/>
                      <a:r>
                        <a:rPr lang="en-US" sz="1400" b="0" u="none" strike="noStrike" dirty="0">
                          <a:solidFill>
                            <a:srgbClr val="000000"/>
                          </a:solidFill>
                          <a:effectLst/>
                          <a:latin typeface="Arial Nova" panose="020B0504020202020204" pitchFamily="34" charset="0"/>
                        </a:rPr>
                        <a:t>Colorado</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6</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Pest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Soil and Water </a:t>
                      </a:r>
                      <a:r>
                        <a:rPr lang="en-US" sz="1400" b="0" u="none" strike="noStrike" dirty="0" err="1">
                          <a:solidFill>
                            <a:srgbClr val="000000"/>
                          </a:solidFill>
                          <a:effectLst/>
                          <a:latin typeface="Arial Nova" panose="020B0504020202020204" pitchFamily="34" charset="0"/>
                        </a:rPr>
                        <a:t>Mgmt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274006892"/>
                  </a:ext>
                </a:extLst>
              </a:tr>
              <a:tr h="355948">
                <a:tc>
                  <a:txBody>
                    <a:bodyPr/>
                    <a:lstStyle/>
                    <a:p>
                      <a:pPr lvl="1" algn="l" fontAlgn="b"/>
                      <a:r>
                        <a:rPr lang="en-US" sz="1400" b="0" u="none" strike="noStrike" dirty="0">
                          <a:solidFill>
                            <a:srgbClr val="000000"/>
                          </a:solidFill>
                          <a:effectLst/>
                          <a:latin typeface="Arial Nova" panose="020B0504020202020204" pitchFamily="34" charset="0"/>
                        </a:rPr>
                        <a:t>Florida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2</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Minnesota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a:solidFill>
                            <a:srgbClr val="000000"/>
                          </a:solidFill>
                          <a:effectLst/>
                          <a:latin typeface="Arial Nova" panose="020B0504020202020204" pitchFamily="34" charset="0"/>
                        </a:rPr>
                        <a:t>26</a:t>
                      </a:r>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Pest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202823447"/>
                  </a:ext>
                </a:extLst>
              </a:tr>
              <a:tr h="355948">
                <a:tc>
                  <a:txBody>
                    <a:bodyPr/>
                    <a:lstStyle/>
                    <a:p>
                      <a:pPr lvl="1" algn="l" fontAlgn="b"/>
                      <a:r>
                        <a:rPr lang="en-US" sz="1400" b="0" u="none" strike="noStrike" dirty="0">
                          <a:solidFill>
                            <a:srgbClr val="000000"/>
                          </a:solidFill>
                          <a:effectLst/>
                          <a:latin typeface="Arial Nova" panose="020B0504020202020204" pitchFamily="34" charset="0"/>
                        </a:rPr>
                        <a:t>Illinois</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a:solidFill>
                            <a:srgbClr val="000000"/>
                          </a:solidFill>
                          <a:effectLst/>
                          <a:latin typeface="Arial Nova" panose="020B0504020202020204" pitchFamily="34" charset="0"/>
                        </a:rPr>
                        <a:t>69</a:t>
                      </a:r>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Mississippi</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a:solidFill>
                            <a:srgbClr val="000000"/>
                          </a:solidFill>
                          <a:effectLst/>
                          <a:latin typeface="Arial Nova" panose="020B0504020202020204" pitchFamily="34" charset="0"/>
                        </a:rPr>
                        <a:t>3</a:t>
                      </a:r>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Crop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549179163"/>
                  </a:ext>
                </a:extLst>
              </a:tr>
              <a:tr h="355948">
                <a:tc>
                  <a:txBody>
                    <a:bodyPr/>
                    <a:lstStyle/>
                    <a:p>
                      <a:pPr lvl="1" algn="l" fontAlgn="b"/>
                      <a:r>
                        <a:rPr lang="en-US" sz="1400" b="0" u="none" strike="noStrike" dirty="0">
                          <a:solidFill>
                            <a:srgbClr val="000000"/>
                          </a:solidFill>
                          <a:effectLst/>
                          <a:latin typeface="Arial Nova" panose="020B0504020202020204" pitchFamily="34" charset="0"/>
                        </a:rPr>
                        <a:t>Indiana</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25+</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Missouri</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a:solidFill>
                            <a:srgbClr val="000000"/>
                          </a:solidFill>
                          <a:effectLst/>
                          <a:latin typeface="Arial Nova" panose="020B0504020202020204" pitchFamily="34" charset="0"/>
                        </a:rPr>
                        <a:t>22</a:t>
                      </a:r>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Oklahoma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0" algn="ctr" fontAlgn="b"/>
                      <a:r>
                        <a:rPr lang="en-US" sz="1400" b="0" u="none" strike="noStrike" dirty="0">
                          <a:solidFill>
                            <a:srgbClr val="000000"/>
                          </a:solidFill>
                          <a:effectLst/>
                          <a:latin typeface="Arial Nova" panose="020B0504020202020204" pitchFamily="34" charset="0"/>
                        </a:rPr>
                        <a:t>8</a:t>
                      </a:r>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3940984097"/>
                  </a:ext>
                </a:extLst>
              </a:tr>
              <a:tr h="355948">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Nebraska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a:solidFill>
                            <a:srgbClr val="000000"/>
                          </a:solidFill>
                          <a:effectLst/>
                          <a:latin typeface="Arial Nova" panose="020B0504020202020204" pitchFamily="34" charset="0"/>
                        </a:rPr>
                        <a:t>19</a:t>
                      </a:r>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Ontario</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40+</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584219934"/>
                  </a:ext>
                </a:extLst>
              </a:tr>
              <a:tr h="355948">
                <a:tc>
                  <a:txBody>
                    <a:bodyPr/>
                    <a:lstStyle/>
                    <a:p>
                      <a:pPr lvl="1" algn="l" fontAlgn="b"/>
                      <a:r>
                        <a:rPr lang="en-US" sz="1400" b="0" u="none" strike="noStrike" dirty="0">
                          <a:solidFill>
                            <a:srgbClr val="000000"/>
                          </a:solidFill>
                          <a:effectLst/>
                          <a:latin typeface="Arial Nova" panose="020B0504020202020204" pitchFamily="34" charset="0"/>
                        </a:rPr>
                        <a:t>     Crop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North Carolina</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11+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2096840913"/>
                  </a:ext>
                </a:extLst>
              </a:tr>
              <a:tr h="355948">
                <a:tc>
                  <a:txBody>
                    <a:bodyPr/>
                    <a:lstStyle/>
                    <a:p>
                      <a:pPr lvl="1" algn="l" fontAlgn="b"/>
                      <a:r>
                        <a:rPr lang="en-US" sz="1400" b="0" u="none" strike="noStrike" dirty="0">
                          <a:solidFill>
                            <a:srgbClr val="000000"/>
                          </a:solidFill>
                          <a:effectLst/>
                          <a:latin typeface="Arial Nova" panose="020B0504020202020204" pitchFamily="34" charset="0"/>
                        </a:rPr>
                        <a:t>Iowa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42</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b="0" u="none" strike="noStrike">
                          <a:solidFill>
                            <a:srgbClr val="000000"/>
                          </a:solidFill>
                          <a:effectLst/>
                          <a:latin typeface="Arial Nova" panose="020B0504020202020204" pitchFamily="34" charset="0"/>
                        </a:rPr>
                        <a:t>1</a:t>
                      </a:r>
                      <a:endParaRPr lang="en-US" sz="1400" b="0" i="0" u="none" strike="noStrike">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Soil and Water </a:t>
                      </a:r>
                      <a:r>
                        <a:rPr lang="en-US" sz="1400" b="0" u="none" strike="noStrike" dirty="0" err="1">
                          <a:solidFill>
                            <a:srgbClr val="000000"/>
                          </a:solidFill>
                          <a:effectLst/>
                          <a:latin typeface="Arial Nova" panose="020B0504020202020204" pitchFamily="34" charset="0"/>
                        </a:rPr>
                        <a:t>Mgmt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752644894"/>
                  </a:ext>
                </a:extLst>
              </a:tr>
              <a:tr h="355948">
                <a:tc>
                  <a:txBody>
                    <a:bodyPr/>
                    <a:lstStyle/>
                    <a:p>
                      <a:pPr lvl="1" algn="l" fontAlgn="b"/>
                      <a:r>
                        <a:rPr lang="en-US" sz="1400" b="0" u="none" strike="noStrike" dirty="0">
                          <a:solidFill>
                            <a:srgbClr val="000000"/>
                          </a:solidFill>
                          <a:effectLst/>
                          <a:latin typeface="Arial Nova" panose="020B0504020202020204" pitchFamily="34" charset="0"/>
                        </a:rPr>
                        <a:t>Kansas</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7</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Pest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Pest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539564438"/>
                  </a:ext>
                </a:extLst>
              </a:tr>
              <a:tr h="355948">
                <a:tc>
                  <a:txBody>
                    <a:bodyPr/>
                    <a:lstStyle/>
                    <a:p>
                      <a:pPr lvl="1" algn="l" fontAlgn="b"/>
                      <a:r>
                        <a:rPr lang="en-US" sz="1400" b="0" u="none" strike="noStrike" dirty="0">
                          <a:solidFill>
                            <a:srgbClr val="000000"/>
                          </a:solidFill>
                          <a:effectLst/>
                          <a:latin typeface="Arial Nova" panose="020B0504020202020204" pitchFamily="34" charset="0"/>
                        </a:rPr>
                        <a:t>Kentucky</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16</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North Dakota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r>
                        <a:rPr lang="en-US" sz="1400" b="0" u="none" strike="noStrike" dirty="0">
                          <a:solidFill>
                            <a:srgbClr val="000000"/>
                          </a:solidFill>
                          <a:effectLst/>
                          <a:latin typeface="Arial Nova" panose="020B0504020202020204" pitchFamily="34" charset="0"/>
                        </a:rPr>
                        <a:t>17</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Crop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615203249"/>
                  </a:ext>
                </a:extLst>
              </a:tr>
              <a:tr h="355948">
                <a:tc>
                  <a:txBody>
                    <a:bodyPr/>
                    <a:lstStyle/>
                    <a:p>
                      <a:pPr lvl="1" algn="l" fontAlgn="b"/>
                      <a:r>
                        <a:rPr lang="en-US" sz="1400" b="0" u="none" strike="noStrike" dirty="0">
                          <a:solidFill>
                            <a:srgbClr val="000000"/>
                          </a:solidFill>
                          <a:effectLst/>
                          <a:latin typeface="Arial Nova" panose="020B0504020202020204" pitchFamily="34" charset="0"/>
                        </a:rPr>
                        <a:t>Louisiana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r>
                        <a:rPr lang="en-US" sz="1400" b="0" u="none" strike="noStrike" dirty="0">
                          <a:solidFill>
                            <a:srgbClr val="000000"/>
                          </a:solidFill>
                          <a:effectLst/>
                          <a:latin typeface="Arial Nova" panose="020B0504020202020204" pitchFamily="34" charset="0"/>
                        </a:rPr>
                        <a:t>3</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Northeast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18+</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Pennsylvania</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0" algn="ctr" fontAlgn="b"/>
                      <a:r>
                        <a:rPr lang="en-US" sz="1400" b="0" u="none" strike="noStrike" dirty="0">
                          <a:solidFill>
                            <a:srgbClr val="000000"/>
                          </a:solidFill>
                          <a:effectLst/>
                          <a:latin typeface="Arial Nova" panose="020B0504020202020204" pitchFamily="34" charset="0"/>
                        </a:rPr>
                        <a:t>7</a:t>
                      </a:r>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748738664"/>
                  </a:ext>
                </a:extLst>
              </a:tr>
              <a:tr h="355948">
                <a:tc>
                  <a:txBody>
                    <a:bodyPr/>
                    <a:lstStyle/>
                    <a:p>
                      <a:pPr lvl="1" algn="l" fontAlgn="b"/>
                      <a:r>
                        <a:rPr lang="en-US" sz="1400" b="0" u="none" strike="noStrike" dirty="0">
                          <a:solidFill>
                            <a:srgbClr val="000000"/>
                          </a:solidFill>
                          <a:effectLst/>
                          <a:latin typeface="Arial Nova" panose="020B0504020202020204" pitchFamily="34" charset="0"/>
                        </a:rPr>
                        <a:t>Michigan</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12+</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Prairie Provinces</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113+</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2713573274"/>
                  </a:ext>
                </a:extLst>
              </a:tr>
              <a:tr h="355948">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Crop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Nutrient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3</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767318831"/>
                  </a:ext>
                </a:extLst>
              </a:tr>
              <a:tr h="355948">
                <a:tc>
                  <a:txBody>
                    <a:bodyPr/>
                    <a:lstStyle/>
                    <a:p>
                      <a:pPr lvl="1" algn="l" fontAlgn="b"/>
                      <a:r>
                        <a:rPr lang="en-US" sz="1400" b="0" u="none" strike="noStrike" dirty="0">
                          <a:solidFill>
                            <a:srgbClr val="000000"/>
                          </a:solidFill>
                          <a:effectLst/>
                          <a:latin typeface="Arial Nova" panose="020B0504020202020204" pitchFamily="34" charset="0"/>
                        </a:rPr>
                        <a:t>     Soil and Water </a:t>
                      </a:r>
                      <a:r>
                        <a:rPr lang="en-US" sz="1400" b="0" u="none" strike="noStrike" dirty="0" err="1">
                          <a:solidFill>
                            <a:srgbClr val="000000"/>
                          </a:solidFill>
                          <a:effectLst/>
                          <a:latin typeface="Arial Nova" panose="020B0504020202020204" pitchFamily="34" charset="0"/>
                        </a:rPr>
                        <a:t>Mgmt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Northwest</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r>
                        <a:rPr lang="en-US" sz="1400" b="0" u="none" strike="noStrike" dirty="0">
                          <a:solidFill>
                            <a:srgbClr val="000000"/>
                          </a:solidFill>
                          <a:effectLst/>
                          <a:latin typeface="Arial Nova" panose="020B0504020202020204" pitchFamily="34" charset="0"/>
                        </a:rPr>
                        <a:t>30</a:t>
                      </a:r>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Soil and Water </a:t>
                      </a:r>
                      <a:r>
                        <a:rPr lang="en-US" sz="1400" b="0" u="none" strike="noStrike" dirty="0" err="1">
                          <a:solidFill>
                            <a:srgbClr val="000000"/>
                          </a:solidFill>
                          <a:effectLst/>
                          <a:latin typeface="Arial Nova" panose="020B0504020202020204" pitchFamily="34" charset="0"/>
                        </a:rPr>
                        <a:t>Mgmt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3</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3769326843"/>
                  </a:ext>
                </a:extLst>
              </a:tr>
              <a:tr h="355948">
                <a:tc>
                  <a:txBody>
                    <a:bodyPr/>
                    <a:lstStyle/>
                    <a:p>
                      <a:pPr lvl="1" algn="l" fontAlgn="b"/>
                      <a:r>
                        <a:rPr lang="en-US" sz="1400" b="0" u="none" strike="noStrike" dirty="0">
                          <a:solidFill>
                            <a:srgbClr val="000000"/>
                          </a:solidFill>
                          <a:effectLst/>
                          <a:latin typeface="Arial Nova" panose="020B0504020202020204" pitchFamily="34" charset="0"/>
                        </a:rPr>
                        <a:t>     Pest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endParaRPr lang="en-US" sz="1400" dirty="0">
                        <a:latin typeface="Arial Nova" panose="020B0504020202020204" pitchFamily="34" charset="0"/>
                      </a:endParaRPr>
                    </a:p>
                  </a:txBody>
                  <a:tcPr marL="9525" marR="9525" marT="9525" marB="0" anchor="b"/>
                </a:tc>
                <a:tc>
                  <a:txBody>
                    <a:bodyPr/>
                    <a:lstStyle/>
                    <a:p>
                      <a:pPr algn="ctr"/>
                      <a:endParaRPr lang="en-US" sz="1400" dirty="0">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Pest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2</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2149335475"/>
                  </a:ext>
                </a:extLst>
              </a:tr>
              <a:tr h="355948">
                <a:tc>
                  <a:txBody>
                    <a:bodyPr/>
                    <a:lstStyle/>
                    <a:p>
                      <a:pPr lvl="1" algn="l" fontAlgn="b"/>
                      <a:r>
                        <a:rPr lang="en-US" sz="1400" b="0" u="none" strike="noStrike" dirty="0">
                          <a:solidFill>
                            <a:srgbClr val="000000"/>
                          </a:solidFill>
                          <a:effectLst/>
                          <a:latin typeface="Arial Nova" panose="020B0504020202020204" pitchFamily="34" charset="0"/>
                        </a:rPr>
                        <a:t>     Crop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1" algn="l" fontAlgn="b"/>
                      <a:r>
                        <a:rPr lang="en-US" sz="1400" b="0" u="none" strike="noStrike" dirty="0">
                          <a:solidFill>
                            <a:srgbClr val="000000"/>
                          </a:solidFill>
                          <a:effectLst/>
                          <a:latin typeface="Arial Nova" panose="020B0504020202020204" pitchFamily="34" charset="0"/>
                        </a:rPr>
                        <a:t>1</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endParaRPr lang="en-US" sz="1400">
                        <a:latin typeface="Arial Nova" panose="020B0504020202020204" pitchFamily="34" charset="0"/>
                      </a:endParaRPr>
                    </a:p>
                  </a:txBody>
                  <a:tcPr marL="9525" marR="9525" marT="9525" marB="0" anchor="b"/>
                </a:tc>
                <a:tc>
                  <a:txBody>
                    <a:bodyPr/>
                    <a:lstStyle/>
                    <a:p>
                      <a:pPr algn="ctr"/>
                      <a:endParaRPr lang="en-US" sz="1400" dirty="0">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r>
                        <a:rPr lang="en-US" sz="1400" b="0" u="none" strike="noStrike" dirty="0">
                          <a:solidFill>
                            <a:srgbClr val="000000"/>
                          </a:solidFill>
                          <a:effectLst/>
                          <a:latin typeface="Arial Nova" panose="020B0504020202020204" pitchFamily="34" charset="0"/>
                        </a:rPr>
                        <a:t>     Crop Management</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400" b="0" u="none" strike="noStrike" dirty="0">
                          <a:solidFill>
                            <a:srgbClr val="000000"/>
                          </a:solidFill>
                          <a:effectLst/>
                          <a:latin typeface="Arial Nova" panose="020B0504020202020204" pitchFamily="34" charset="0"/>
                        </a:rPr>
                        <a:t>2</a:t>
                      </a:r>
                      <a:endParaRPr lang="en-US" sz="14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4008837419"/>
                  </a:ext>
                </a:extLst>
              </a:tr>
            </a:tbl>
          </a:graphicData>
        </a:graphic>
      </p:graphicFrame>
      <p:sp>
        <p:nvSpPr>
          <p:cNvPr id="8" name="TextBox 7">
            <a:extLst>
              <a:ext uri="{FF2B5EF4-FFF2-40B4-BE49-F238E27FC236}">
                <a16:creationId xmlns:a16="http://schemas.microsoft.com/office/drawing/2014/main" id="{BE5BC280-73D0-7964-1FE3-E31402AA7BD0}"/>
              </a:ext>
            </a:extLst>
          </p:cNvPr>
          <p:cNvSpPr txBox="1"/>
          <p:nvPr/>
        </p:nvSpPr>
        <p:spPr>
          <a:xfrm>
            <a:off x="3785687" y="209113"/>
            <a:ext cx="4620624" cy="369332"/>
          </a:xfrm>
          <a:prstGeom prst="rect">
            <a:avLst/>
          </a:prstGeom>
          <a:noFill/>
        </p:spPr>
        <p:txBody>
          <a:bodyPr wrap="none" rtlCol="0">
            <a:spAutoFit/>
          </a:bodyPr>
          <a:lstStyle/>
          <a:p>
            <a:r>
              <a:rPr lang="en-US" b="1" dirty="0">
                <a:latin typeface="Arial Nova" panose="020B0504020202020204" pitchFamily="34" charset="0"/>
              </a:rPr>
              <a:t>2024 Exam Registrations through August</a:t>
            </a:r>
          </a:p>
        </p:txBody>
      </p:sp>
    </p:spTree>
    <p:extLst>
      <p:ext uri="{BB962C8B-B14F-4D97-AF65-F5344CB8AC3E}">
        <p14:creationId xmlns:p14="http://schemas.microsoft.com/office/powerpoint/2010/main" val="15604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E1A23AA-BBD3-9770-7041-CAB5A7D2F3C3}"/>
              </a:ext>
            </a:extLst>
          </p:cNvPr>
          <p:cNvGraphicFramePr>
            <a:graphicFrameLocks noGrp="1"/>
          </p:cNvGraphicFramePr>
          <p:nvPr>
            <p:ph idx="1"/>
            <p:extLst>
              <p:ext uri="{D42A27DB-BD31-4B8C-83A1-F6EECF244321}">
                <p14:modId xmlns:p14="http://schemas.microsoft.com/office/powerpoint/2010/main" val="4256772321"/>
              </p:ext>
            </p:extLst>
          </p:nvPr>
        </p:nvGraphicFramePr>
        <p:xfrm>
          <a:off x="246529" y="611440"/>
          <a:ext cx="11698941" cy="6051116"/>
        </p:xfrm>
        <a:graphic>
          <a:graphicData uri="http://schemas.openxmlformats.org/drawingml/2006/table">
            <a:tbl>
              <a:tblPr firstRow="1" bandRow="1">
                <a:tableStyleId>{5940675A-B579-460E-94D1-54222C63F5DA}</a:tableStyleId>
              </a:tblPr>
              <a:tblGrid>
                <a:gridCol w="2729039">
                  <a:extLst>
                    <a:ext uri="{9D8B030D-6E8A-4147-A177-3AD203B41FA5}">
                      <a16:colId xmlns:a16="http://schemas.microsoft.com/office/drawing/2014/main" val="2038672241"/>
                    </a:ext>
                  </a:extLst>
                </a:gridCol>
                <a:gridCol w="916732">
                  <a:extLst>
                    <a:ext uri="{9D8B030D-6E8A-4147-A177-3AD203B41FA5}">
                      <a16:colId xmlns:a16="http://schemas.microsoft.com/office/drawing/2014/main" val="57953795"/>
                    </a:ext>
                  </a:extLst>
                </a:gridCol>
                <a:gridCol w="213884">
                  <a:extLst>
                    <a:ext uri="{9D8B030D-6E8A-4147-A177-3AD203B41FA5}">
                      <a16:colId xmlns:a16="http://schemas.microsoft.com/office/drawing/2014/main" val="4103362752"/>
                    </a:ext>
                  </a:extLst>
                </a:gridCol>
                <a:gridCol w="2747570">
                  <a:extLst>
                    <a:ext uri="{9D8B030D-6E8A-4147-A177-3AD203B41FA5}">
                      <a16:colId xmlns:a16="http://schemas.microsoft.com/office/drawing/2014/main" val="497888828"/>
                    </a:ext>
                  </a:extLst>
                </a:gridCol>
                <a:gridCol w="1091736">
                  <a:extLst>
                    <a:ext uri="{9D8B030D-6E8A-4147-A177-3AD203B41FA5}">
                      <a16:colId xmlns:a16="http://schemas.microsoft.com/office/drawing/2014/main" val="3274204894"/>
                    </a:ext>
                  </a:extLst>
                </a:gridCol>
                <a:gridCol w="213884">
                  <a:extLst>
                    <a:ext uri="{9D8B030D-6E8A-4147-A177-3AD203B41FA5}">
                      <a16:colId xmlns:a16="http://schemas.microsoft.com/office/drawing/2014/main" val="2900565405"/>
                    </a:ext>
                  </a:extLst>
                </a:gridCol>
                <a:gridCol w="2782574">
                  <a:extLst>
                    <a:ext uri="{9D8B030D-6E8A-4147-A177-3AD203B41FA5}">
                      <a16:colId xmlns:a16="http://schemas.microsoft.com/office/drawing/2014/main" val="4198090284"/>
                    </a:ext>
                  </a:extLst>
                </a:gridCol>
                <a:gridCol w="1003522">
                  <a:extLst>
                    <a:ext uri="{9D8B030D-6E8A-4147-A177-3AD203B41FA5}">
                      <a16:colId xmlns:a16="http://schemas.microsoft.com/office/drawing/2014/main" val="478959930"/>
                    </a:ext>
                  </a:extLst>
                </a:gridCol>
              </a:tblGrid>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Rocky Mountain</a:t>
                      </a:r>
                    </a:p>
                  </a:txBody>
                  <a:tcPr marL="9525" marR="9525" marT="9525" marB="0" anchor="b"/>
                </a:tc>
                <a:tc>
                  <a:txBody>
                    <a:bodyPr/>
                    <a:lstStyle/>
                    <a:p>
                      <a:pPr lvl="0" algn="ctr" fontAlgn="b"/>
                      <a:r>
                        <a:rPr lang="en-US" sz="1600" b="0" i="0" u="none" strike="noStrike" dirty="0">
                          <a:solidFill>
                            <a:srgbClr val="000000"/>
                          </a:solidFill>
                          <a:effectLst/>
                          <a:latin typeface="Arial Nova" panose="020B0504020202020204" pitchFamily="34" charset="0"/>
                        </a:rPr>
                        <a:t>7</a:t>
                      </a: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4234253494"/>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a:solidFill>
                            <a:srgbClr val="000000"/>
                          </a:solidFill>
                          <a:effectLst/>
                          <a:latin typeface="Arial Nova" panose="020B0504020202020204" pitchFamily="34" charset="0"/>
                        </a:rPr>
                        <a:t>South Carolina</a:t>
                      </a:r>
                    </a:p>
                  </a:txBody>
                  <a:tcPr marL="9525" marR="9525" marT="9525" marB="0" anchor="b"/>
                </a:tc>
                <a:tc>
                  <a:txBody>
                    <a:bodyPr/>
                    <a:lstStyle/>
                    <a:p>
                      <a:pPr lvl="0" algn="ctr" fontAlgn="b"/>
                      <a:r>
                        <a:rPr lang="en-US" sz="1600" b="0" i="0" u="none" strike="noStrike" dirty="0">
                          <a:solidFill>
                            <a:srgbClr val="000000"/>
                          </a:solidFill>
                          <a:effectLst/>
                          <a:latin typeface="Arial Nova" panose="020B0504020202020204" pitchFamily="34" charset="0"/>
                        </a:rPr>
                        <a:t>3</a:t>
                      </a: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3390583089"/>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a:solidFill>
                            <a:srgbClr val="000000"/>
                          </a:solidFill>
                          <a:effectLst/>
                          <a:latin typeface="Arial Nova" panose="020B0504020202020204" pitchFamily="34" charset="0"/>
                        </a:rPr>
                        <a:t>South Dakota</a:t>
                      </a:r>
                    </a:p>
                  </a:txBody>
                  <a:tcPr marL="9525" marR="9525" marT="9525" marB="0" anchor="b"/>
                </a:tc>
                <a:tc>
                  <a:txBody>
                    <a:bodyPr/>
                    <a:lstStyle/>
                    <a:p>
                      <a:pPr lvl="0" algn="ctr" fontAlgn="b"/>
                      <a:r>
                        <a:rPr lang="en-US" sz="1600" b="0" i="0" u="none" strike="noStrike" dirty="0">
                          <a:solidFill>
                            <a:srgbClr val="000000"/>
                          </a:solidFill>
                          <a:effectLst/>
                          <a:latin typeface="Arial Nova" panose="020B0504020202020204" pitchFamily="34" charset="0"/>
                        </a:rPr>
                        <a:t>12</a:t>
                      </a: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1274006892"/>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Southeast</a:t>
                      </a:r>
                    </a:p>
                  </a:txBody>
                  <a:tcPr marL="9525" marR="9525" marT="9525" marB="0" anchor="b">
                    <a:solidFill>
                      <a:schemeClr val="accent3">
                        <a:lumMod val="60000"/>
                        <a:lumOff val="4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9+</a:t>
                      </a: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1202823447"/>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Nutrient Management</a:t>
                      </a:r>
                    </a:p>
                  </a:txBody>
                  <a:tcPr marL="9525" marR="9525" marT="9525" marB="0" anchor="b">
                    <a:solidFill>
                      <a:schemeClr val="accent3">
                        <a:lumMod val="20000"/>
                        <a:lumOff val="80000"/>
                      </a:schemeClr>
                    </a:solidFill>
                  </a:tcPr>
                </a:tc>
                <a:tc>
                  <a:txBody>
                    <a:bodyPr/>
                    <a:lstStyle/>
                    <a:p>
                      <a:pPr lvl="0" algn="ctr" fontAlgn="b"/>
                      <a:r>
                        <a:rPr lang="en-US" sz="1600" b="0" i="0" u="none" strike="noStrike">
                          <a:solidFill>
                            <a:srgbClr val="000000"/>
                          </a:solidFill>
                          <a:effectLst/>
                          <a:latin typeface="Arial Nova" panose="020B0504020202020204" pitchFamily="34" charset="0"/>
                        </a:rPr>
                        <a:t>1</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1549179163"/>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Soil and Water </a:t>
                      </a:r>
                      <a:r>
                        <a:rPr lang="en-US" sz="1600" b="0" i="0" u="none" strike="noStrike" dirty="0" err="1">
                          <a:solidFill>
                            <a:srgbClr val="000000"/>
                          </a:solidFill>
                          <a:effectLst/>
                          <a:latin typeface="Arial Nova" panose="020B0504020202020204" pitchFamily="34" charset="0"/>
                        </a:rPr>
                        <a:t>Mgmt</a:t>
                      </a:r>
                      <a:endParaRPr lang="en-US" sz="16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1</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3940984097"/>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Pest Management</a:t>
                      </a:r>
                    </a:p>
                  </a:txBody>
                  <a:tcPr marL="9525" marR="9525" marT="9525" marB="0" anchor="b">
                    <a:solidFill>
                      <a:schemeClr val="accent3">
                        <a:lumMod val="20000"/>
                        <a:lumOff val="80000"/>
                      </a:schemeClr>
                    </a:solidFill>
                  </a:tcPr>
                </a:tc>
                <a:tc>
                  <a:txBody>
                    <a:bodyPr/>
                    <a:lstStyle/>
                    <a:p>
                      <a:pPr lvl="0" algn="ctr" fontAlgn="b"/>
                      <a:r>
                        <a:rPr lang="en-US" sz="1600" b="0" i="0" u="none" strike="noStrike">
                          <a:solidFill>
                            <a:srgbClr val="000000"/>
                          </a:solidFill>
                          <a:effectLst/>
                          <a:latin typeface="Arial Nova" panose="020B0504020202020204" pitchFamily="34" charset="0"/>
                        </a:rPr>
                        <a:t>1</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584219934"/>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Crop Management</a:t>
                      </a:r>
                    </a:p>
                  </a:txBody>
                  <a:tcPr marL="9525" marR="9525" marT="9525" marB="0" anchor="b">
                    <a:solidFill>
                      <a:schemeClr val="accent3">
                        <a:lumMod val="20000"/>
                        <a:lumOff val="8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1</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2096840913"/>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a:solidFill>
                            <a:srgbClr val="000000"/>
                          </a:solidFill>
                          <a:effectLst/>
                          <a:latin typeface="Arial Nova" panose="020B0504020202020204" pitchFamily="34" charset="0"/>
                        </a:rPr>
                        <a:t>Tennessee</a:t>
                      </a:r>
                    </a:p>
                  </a:txBody>
                  <a:tcPr marL="9525" marR="9525" marT="9525" marB="0" anchor="b"/>
                </a:tc>
                <a:tc>
                  <a:txBody>
                    <a:bodyPr/>
                    <a:lstStyle/>
                    <a:p>
                      <a:pPr lvl="0" algn="ctr" fontAlgn="b"/>
                      <a:r>
                        <a:rPr lang="en-US" sz="1600" b="0" i="0" u="none" strike="noStrike">
                          <a:solidFill>
                            <a:srgbClr val="000000"/>
                          </a:solidFill>
                          <a:effectLst/>
                          <a:latin typeface="Arial Nova" panose="020B0504020202020204" pitchFamily="34" charset="0"/>
                        </a:rPr>
                        <a:t>5</a:t>
                      </a: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752644894"/>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a:solidFill>
                            <a:srgbClr val="000000"/>
                          </a:solidFill>
                          <a:effectLst/>
                          <a:latin typeface="Arial Nova" panose="020B0504020202020204" pitchFamily="34" charset="0"/>
                        </a:rPr>
                        <a:t>Texas</a:t>
                      </a:r>
                    </a:p>
                  </a:txBody>
                  <a:tcPr marL="9525" marR="9525" marT="9525" marB="0" anchor="b"/>
                </a:tc>
                <a:tc>
                  <a:txBody>
                    <a:bodyPr/>
                    <a:lstStyle/>
                    <a:p>
                      <a:pPr lvl="0" algn="ctr" fontAlgn="b"/>
                      <a:r>
                        <a:rPr lang="en-US" sz="1600" b="0" i="0" u="none" strike="noStrike" dirty="0">
                          <a:solidFill>
                            <a:srgbClr val="000000"/>
                          </a:solidFill>
                          <a:effectLst/>
                          <a:latin typeface="Arial Nova" panose="020B0504020202020204" pitchFamily="34" charset="0"/>
                        </a:rPr>
                        <a:t>7</a:t>
                      </a: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539564438"/>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Western Region</a:t>
                      </a:r>
                    </a:p>
                  </a:txBody>
                  <a:tcPr marL="9525" marR="9525" marT="9525" marB="0" anchor="b">
                    <a:solidFill>
                      <a:schemeClr val="accent3">
                        <a:lumMod val="60000"/>
                        <a:lumOff val="4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78+</a:t>
                      </a:r>
                    </a:p>
                  </a:txBody>
                  <a:tcPr marL="9525" marR="9525" marT="9525" marB="0" anchor="b">
                    <a:solidFill>
                      <a:schemeClr val="accent3">
                        <a:lumMod val="60000"/>
                        <a:lumOff val="4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1615203249"/>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Nutrient Management</a:t>
                      </a:r>
                    </a:p>
                  </a:txBody>
                  <a:tcPr marL="9525" marR="9525" marT="9525" marB="0" anchor="b">
                    <a:solidFill>
                      <a:schemeClr val="accent3">
                        <a:lumMod val="20000"/>
                        <a:lumOff val="8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2</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748738664"/>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Soil and Water </a:t>
                      </a:r>
                      <a:r>
                        <a:rPr lang="en-US" sz="1600" b="0" i="0" u="none" strike="noStrike" dirty="0" err="1">
                          <a:solidFill>
                            <a:srgbClr val="000000"/>
                          </a:solidFill>
                          <a:effectLst/>
                          <a:latin typeface="Arial Nova" panose="020B0504020202020204" pitchFamily="34" charset="0"/>
                        </a:rPr>
                        <a:t>Mgmt</a:t>
                      </a:r>
                      <a:endParaRPr lang="en-US" sz="1600" b="0" i="0" u="none" strike="noStrike" dirty="0">
                        <a:solidFill>
                          <a:srgbClr val="000000"/>
                        </a:solidFill>
                        <a:effectLst/>
                        <a:latin typeface="Arial Nova" panose="020B0504020202020204" pitchFamily="34" charset="0"/>
                      </a:endParaRPr>
                    </a:p>
                  </a:txBody>
                  <a:tcPr marL="9525" marR="9525" marT="9525" marB="0" anchor="b">
                    <a:solidFill>
                      <a:schemeClr val="accent3">
                        <a:lumMod val="20000"/>
                        <a:lumOff val="8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1</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2713573274"/>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     Crop Management</a:t>
                      </a:r>
                    </a:p>
                  </a:txBody>
                  <a:tcPr marL="9525" marR="9525" marT="9525" marB="0" anchor="b">
                    <a:solidFill>
                      <a:schemeClr val="accent3">
                        <a:lumMod val="20000"/>
                        <a:lumOff val="80000"/>
                      </a:schemeClr>
                    </a:solidFill>
                  </a:tcPr>
                </a:tc>
                <a:tc>
                  <a:txBody>
                    <a:bodyPr/>
                    <a:lstStyle/>
                    <a:p>
                      <a:pPr lvl="0" algn="ctr" fontAlgn="b"/>
                      <a:r>
                        <a:rPr lang="en-US" sz="1600" b="0" i="0" u="none" strike="noStrike" dirty="0">
                          <a:solidFill>
                            <a:srgbClr val="000000"/>
                          </a:solidFill>
                          <a:effectLst/>
                          <a:latin typeface="Arial Nova" panose="020B0504020202020204" pitchFamily="34" charset="0"/>
                        </a:rPr>
                        <a:t>1</a:t>
                      </a:r>
                    </a:p>
                  </a:txBody>
                  <a:tcPr marL="9525" marR="9525" marT="9525" marB="0" anchor="b">
                    <a:solidFill>
                      <a:schemeClr val="accent3">
                        <a:lumMod val="20000"/>
                        <a:lumOff val="80000"/>
                      </a:schemeClr>
                    </a:solidFill>
                  </a:tcPr>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767318831"/>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0" algn="l" fontAlgn="b"/>
                      <a:r>
                        <a:rPr lang="en-US" sz="1600" b="0" i="0" u="none" strike="noStrike" dirty="0">
                          <a:solidFill>
                            <a:srgbClr val="000000"/>
                          </a:solidFill>
                          <a:effectLst/>
                          <a:latin typeface="Arial Nova" panose="020B0504020202020204" pitchFamily="34" charset="0"/>
                        </a:rPr>
                        <a:t>Wisconsin</a:t>
                      </a:r>
                    </a:p>
                  </a:txBody>
                  <a:tcPr marL="9525" marR="9525" marT="9525" marB="0" anchor="b"/>
                </a:tc>
                <a:tc>
                  <a:txBody>
                    <a:bodyPr/>
                    <a:lstStyle/>
                    <a:p>
                      <a:pPr lvl="0" algn="ctr" fontAlgn="b"/>
                      <a:r>
                        <a:rPr lang="en-US" sz="1600" b="0" i="0" u="none" strike="noStrike" dirty="0">
                          <a:solidFill>
                            <a:srgbClr val="000000"/>
                          </a:solidFill>
                          <a:effectLst/>
                          <a:latin typeface="Arial Nova" panose="020B0504020202020204" pitchFamily="34" charset="0"/>
                        </a:rPr>
                        <a:t>36</a:t>
                      </a: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3769326843"/>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endParaRPr lang="en-US"/>
                    </a:p>
                  </a:txBody>
                  <a:tcPr marL="9525" marR="9525" marT="9525" marB="0" anchor="b"/>
                </a:tc>
                <a:tc>
                  <a:txBody>
                    <a:bodyPr/>
                    <a:lstStyle/>
                    <a:p>
                      <a:pPr algn="ctr"/>
                      <a:endParaRPr lang="en-US" dirty="0"/>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2149335475"/>
                  </a:ext>
                </a:extLst>
              </a:tr>
              <a:tr h="355948">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endParaRPr lang="en-US" sz="1400">
                        <a:latin typeface="Arial Nova" panose="020B0504020202020204" pitchFamily="34" charset="0"/>
                      </a:endParaRPr>
                    </a:p>
                  </a:txBody>
                  <a:tcPr marL="9525" marR="9525" marT="9525" marB="0" anchor="b"/>
                </a:tc>
                <a:tc>
                  <a:txBody>
                    <a:bodyPr/>
                    <a:lstStyle/>
                    <a:p>
                      <a:pPr algn="ctr"/>
                      <a:endParaRPr lang="en-US" sz="1400" dirty="0">
                        <a:latin typeface="Arial Nova" panose="020B0504020202020204" pitchFamily="34" charset="0"/>
                      </a:endParaRPr>
                    </a:p>
                  </a:txBody>
                  <a:tcPr marL="9525" marR="9525" marT="9525" marB="0" anchor="b"/>
                </a:tc>
                <a:tc>
                  <a:txBody>
                    <a:bodyPr/>
                    <a:lstStyle/>
                    <a:p>
                      <a:endParaRPr lang="en-US" sz="1400" dirty="0">
                        <a:latin typeface="Arial Nova" panose="020B0504020202020204" pitchFamily="34" charset="0"/>
                      </a:endParaRPr>
                    </a:p>
                  </a:txBody>
                  <a:tcPr anchor="ctr"/>
                </a:tc>
                <a:tc>
                  <a:txBody>
                    <a:bodyPr/>
                    <a:lstStyle/>
                    <a:p>
                      <a:pPr lvl="1" algn="l" fontAlgn="b"/>
                      <a:endParaRPr lang="en-US" sz="1400" b="0" i="0" u="none" strike="noStrike" dirty="0">
                        <a:solidFill>
                          <a:srgbClr val="000000"/>
                        </a:solidFill>
                        <a:effectLst/>
                        <a:latin typeface="Arial Nova" panose="020B0504020202020204" pitchFamily="34" charset="0"/>
                      </a:endParaRPr>
                    </a:p>
                  </a:txBody>
                  <a:tcPr marL="9525" marR="9525" marT="9525" marB="0" anchor="b"/>
                </a:tc>
                <a:tc>
                  <a:txBody>
                    <a:bodyPr/>
                    <a:lstStyle/>
                    <a:p>
                      <a:pPr lvl="1" algn="ctr" fontAlgn="b"/>
                      <a:endParaRPr lang="en-US" sz="1400" b="0" i="0" u="none" strike="noStrike" dirty="0">
                        <a:solidFill>
                          <a:srgbClr val="000000"/>
                        </a:solidFill>
                        <a:effectLst/>
                        <a:latin typeface="Arial Nova" panose="020B0504020202020204" pitchFamily="34" charset="0"/>
                      </a:endParaRPr>
                    </a:p>
                  </a:txBody>
                  <a:tcPr marL="9525" marR="9525" marT="9525" marB="0" anchor="b"/>
                </a:tc>
                <a:extLst>
                  <a:ext uri="{0D108BD9-81ED-4DB2-BD59-A6C34878D82A}">
                    <a16:rowId xmlns:a16="http://schemas.microsoft.com/office/drawing/2014/main" val="4008837419"/>
                  </a:ext>
                </a:extLst>
              </a:tr>
            </a:tbl>
          </a:graphicData>
        </a:graphic>
      </p:graphicFrame>
      <p:sp>
        <p:nvSpPr>
          <p:cNvPr id="8" name="TextBox 7">
            <a:extLst>
              <a:ext uri="{FF2B5EF4-FFF2-40B4-BE49-F238E27FC236}">
                <a16:creationId xmlns:a16="http://schemas.microsoft.com/office/drawing/2014/main" id="{BE5BC280-73D0-7964-1FE3-E31402AA7BD0}"/>
              </a:ext>
            </a:extLst>
          </p:cNvPr>
          <p:cNvSpPr txBox="1"/>
          <p:nvPr/>
        </p:nvSpPr>
        <p:spPr>
          <a:xfrm>
            <a:off x="3785687" y="202629"/>
            <a:ext cx="4620624" cy="369332"/>
          </a:xfrm>
          <a:prstGeom prst="rect">
            <a:avLst/>
          </a:prstGeom>
          <a:noFill/>
        </p:spPr>
        <p:txBody>
          <a:bodyPr wrap="none" rtlCol="0">
            <a:spAutoFit/>
          </a:bodyPr>
          <a:lstStyle/>
          <a:p>
            <a:r>
              <a:rPr lang="en-US" b="1" dirty="0">
                <a:latin typeface="Arial Nova" panose="020B0504020202020204" pitchFamily="34" charset="0"/>
              </a:rPr>
              <a:t>2024 Exam Registrations through August</a:t>
            </a:r>
          </a:p>
        </p:txBody>
      </p:sp>
    </p:spTree>
    <p:extLst>
      <p:ext uri="{BB962C8B-B14F-4D97-AF65-F5344CB8AC3E}">
        <p14:creationId xmlns:p14="http://schemas.microsoft.com/office/powerpoint/2010/main" val="400363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B8C4-EF45-A5BA-AD30-3D8673DEE74E}"/>
              </a:ext>
            </a:extLst>
          </p:cNvPr>
          <p:cNvSpPr>
            <a:spLocks noGrp="1"/>
          </p:cNvSpPr>
          <p:nvPr>
            <p:ph type="title"/>
          </p:nvPr>
        </p:nvSpPr>
        <p:spPr>
          <a:xfrm>
            <a:off x="677334" y="609600"/>
            <a:ext cx="8596668" cy="1320800"/>
          </a:xfrm>
        </p:spPr>
        <p:txBody>
          <a:bodyPr>
            <a:normAutofit/>
          </a:bodyPr>
          <a:lstStyle/>
          <a:p>
            <a:r>
              <a:rPr lang="en-US" dirty="0">
                <a:solidFill>
                  <a:schemeClr val="accent1">
                    <a:lumMod val="50000"/>
                  </a:schemeClr>
                </a:solidFill>
                <a:effectLst>
                  <a:outerShdw blurRad="38100" dist="38100" dir="2700000" algn="tl">
                    <a:srgbClr val="000000">
                      <a:alpha val="43137"/>
                    </a:srgbClr>
                  </a:outerShdw>
                </a:effectLst>
                <a:latin typeface="Arial Nova" panose="020B0504020202020204" pitchFamily="34" charset="0"/>
              </a:rPr>
              <a:t>MonitorEDU – </a:t>
            </a:r>
            <a:br>
              <a:rPr lang="en-US" dirty="0">
                <a:solidFill>
                  <a:schemeClr val="accent1">
                    <a:lumMod val="50000"/>
                  </a:schemeClr>
                </a:solidFill>
                <a:effectLst>
                  <a:outerShdw blurRad="38100" dist="38100" dir="2700000" algn="tl">
                    <a:srgbClr val="000000">
                      <a:alpha val="43137"/>
                    </a:srgbClr>
                  </a:outerShdw>
                </a:effectLst>
                <a:latin typeface="Arial Nova" panose="020B0504020202020204" pitchFamily="34" charset="0"/>
              </a:rPr>
            </a:br>
            <a:r>
              <a:rPr lang="en-US" dirty="0">
                <a:solidFill>
                  <a:schemeClr val="accent1">
                    <a:lumMod val="50000"/>
                  </a:schemeClr>
                </a:solidFill>
                <a:effectLst>
                  <a:outerShdw blurRad="38100" dist="38100" dir="2700000" algn="tl">
                    <a:srgbClr val="000000">
                      <a:alpha val="43137"/>
                    </a:srgbClr>
                  </a:outerShdw>
                </a:effectLst>
                <a:latin typeface="Arial Nova" panose="020B0504020202020204" pitchFamily="34" charset="0"/>
              </a:rPr>
              <a:t>Improved Experience  </a:t>
            </a:r>
          </a:p>
        </p:txBody>
      </p:sp>
      <p:graphicFrame>
        <p:nvGraphicFramePr>
          <p:cNvPr id="4" name="Content Placeholder 3">
            <a:extLst>
              <a:ext uri="{FF2B5EF4-FFF2-40B4-BE49-F238E27FC236}">
                <a16:creationId xmlns:a16="http://schemas.microsoft.com/office/drawing/2014/main" id="{6F9A682E-8547-1A4D-897C-DAF7A36E7E4B}"/>
              </a:ext>
            </a:extLst>
          </p:cNvPr>
          <p:cNvGraphicFramePr>
            <a:graphicFrameLocks noGrp="1"/>
          </p:cNvGraphicFramePr>
          <p:nvPr>
            <p:ph idx="1"/>
            <p:extLst>
              <p:ext uri="{D42A27DB-BD31-4B8C-83A1-F6EECF244321}">
                <p14:modId xmlns:p14="http://schemas.microsoft.com/office/powerpoint/2010/main" val="2319068899"/>
              </p:ext>
            </p:extLst>
          </p:nvPr>
        </p:nvGraphicFramePr>
        <p:xfrm>
          <a:off x="1427074" y="2508599"/>
          <a:ext cx="7097890" cy="3185415"/>
        </p:xfrm>
        <a:graphic>
          <a:graphicData uri="http://schemas.openxmlformats.org/drawingml/2006/table">
            <a:tbl>
              <a:tblPr firstRow="1" firstCol="1" bandRow="1">
                <a:tableStyleId>{8799B23B-EC83-4686-B30A-512413B5E67A}</a:tableStyleId>
              </a:tblPr>
              <a:tblGrid>
                <a:gridCol w="7097890">
                  <a:extLst>
                    <a:ext uri="{9D8B030D-6E8A-4147-A177-3AD203B41FA5}">
                      <a16:colId xmlns:a16="http://schemas.microsoft.com/office/drawing/2014/main" val="1000497685"/>
                    </a:ext>
                  </a:extLst>
                </a:gridCol>
              </a:tblGrid>
              <a:tr h="637083">
                <a:tc>
                  <a:txBody>
                    <a:bodyPr/>
                    <a:lstStyle/>
                    <a:p>
                      <a:pPr marL="0" marR="0" algn="ctr" fontAlgn="t">
                        <a:lnSpc>
                          <a:spcPct val="115000"/>
                        </a:lnSpc>
                      </a:pPr>
                      <a:r>
                        <a:rPr lang="en-US" sz="2800" b="0" u="none" strike="noStrike" kern="100" dirty="0">
                          <a:effectLst/>
                        </a:rPr>
                        <a:t>Front facing and side camera views</a:t>
                      </a:r>
                      <a:endParaRPr lang="en-US" sz="2800" b="0" i="0" u="none" strike="noStrike" dirty="0">
                        <a:effectLst/>
                        <a:latin typeface="Arial" panose="020B0604020202020204" pitchFamily="34" charset="0"/>
                      </a:endParaRPr>
                    </a:p>
                  </a:txBody>
                  <a:tcPr marL="159474" marR="159474" marT="22149" marB="0"/>
                </a:tc>
                <a:extLst>
                  <a:ext uri="{0D108BD9-81ED-4DB2-BD59-A6C34878D82A}">
                    <a16:rowId xmlns:a16="http://schemas.microsoft.com/office/drawing/2014/main" val="513944965"/>
                  </a:ext>
                </a:extLst>
              </a:tr>
              <a:tr h="637083">
                <a:tc>
                  <a:txBody>
                    <a:bodyPr/>
                    <a:lstStyle/>
                    <a:p>
                      <a:pPr marL="0" marR="0" algn="ctr" fontAlgn="t">
                        <a:lnSpc>
                          <a:spcPct val="115000"/>
                        </a:lnSpc>
                      </a:pPr>
                      <a:r>
                        <a:rPr lang="en-US" sz="2800" b="0" u="none" strike="noStrike" kern="100" dirty="0">
                          <a:effectLst/>
                        </a:rPr>
                        <a:t>Easier connecting with proctor</a:t>
                      </a:r>
                      <a:endParaRPr lang="en-US" sz="2800" b="0" i="0" u="none" strike="noStrike" dirty="0">
                        <a:effectLst/>
                        <a:latin typeface="Arial" panose="020B0604020202020204" pitchFamily="34" charset="0"/>
                      </a:endParaRPr>
                    </a:p>
                  </a:txBody>
                  <a:tcPr marL="159474" marR="159474" marT="22149" marB="0"/>
                </a:tc>
                <a:extLst>
                  <a:ext uri="{0D108BD9-81ED-4DB2-BD59-A6C34878D82A}">
                    <a16:rowId xmlns:a16="http://schemas.microsoft.com/office/drawing/2014/main" val="3064477172"/>
                  </a:ext>
                </a:extLst>
              </a:tr>
              <a:tr h="637083">
                <a:tc>
                  <a:txBody>
                    <a:bodyPr/>
                    <a:lstStyle/>
                    <a:p>
                      <a:pPr marL="0" marR="0" algn="ctr" fontAlgn="t">
                        <a:lnSpc>
                          <a:spcPct val="115000"/>
                        </a:lnSpc>
                      </a:pPr>
                      <a:r>
                        <a:rPr lang="en-US" sz="2800" b="0" u="none" strike="noStrike" kern="100" dirty="0">
                          <a:effectLst/>
                        </a:rPr>
                        <a:t>Easier launching the exam</a:t>
                      </a:r>
                      <a:endParaRPr lang="en-US" sz="2800" b="0" i="0" u="none" strike="noStrike" dirty="0">
                        <a:effectLst/>
                        <a:latin typeface="Arial" panose="020B0604020202020204" pitchFamily="34" charset="0"/>
                      </a:endParaRPr>
                    </a:p>
                  </a:txBody>
                  <a:tcPr marL="159474" marR="159474" marT="22149" marB="0"/>
                </a:tc>
                <a:extLst>
                  <a:ext uri="{0D108BD9-81ED-4DB2-BD59-A6C34878D82A}">
                    <a16:rowId xmlns:a16="http://schemas.microsoft.com/office/drawing/2014/main" val="3609950521"/>
                  </a:ext>
                </a:extLst>
              </a:tr>
              <a:tr h="637083">
                <a:tc>
                  <a:txBody>
                    <a:bodyPr/>
                    <a:lstStyle/>
                    <a:p>
                      <a:pPr marL="0" marR="0" algn="ctr" fontAlgn="t">
                        <a:lnSpc>
                          <a:spcPct val="115000"/>
                        </a:lnSpc>
                      </a:pPr>
                      <a:r>
                        <a:rPr lang="en-US" sz="2800" b="0" u="none" strike="noStrike" kern="100" dirty="0">
                          <a:effectLst/>
                        </a:rPr>
                        <a:t>Spanish speaking proctors</a:t>
                      </a:r>
                      <a:endParaRPr lang="en-US" sz="2800" b="0" i="0" u="none" strike="noStrike" dirty="0">
                        <a:effectLst/>
                        <a:latin typeface="Arial" panose="020B0604020202020204" pitchFamily="34" charset="0"/>
                      </a:endParaRPr>
                    </a:p>
                  </a:txBody>
                  <a:tcPr marL="159474" marR="159474" marT="22149" marB="0"/>
                </a:tc>
                <a:extLst>
                  <a:ext uri="{0D108BD9-81ED-4DB2-BD59-A6C34878D82A}">
                    <a16:rowId xmlns:a16="http://schemas.microsoft.com/office/drawing/2014/main" val="1054150261"/>
                  </a:ext>
                </a:extLst>
              </a:tr>
              <a:tr h="637083">
                <a:tc>
                  <a:txBody>
                    <a:bodyPr/>
                    <a:lstStyle/>
                    <a:p>
                      <a:pPr marL="0" marR="0" algn="ctr" fontAlgn="t">
                        <a:lnSpc>
                          <a:spcPct val="115000"/>
                        </a:lnSpc>
                      </a:pPr>
                      <a:r>
                        <a:rPr lang="en-US" sz="2800" b="0" u="none" strike="noStrike" kern="100" dirty="0">
                          <a:effectLst/>
                        </a:rPr>
                        <a:t>Less foreign accents</a:t>
                      </a:r>
                      <a:endParaRPr lang="en-US" sz="2800" b="0" i="0" u="none" strike="noStrike" dirty="0">
                        <a:effectLst/>
                        <a:latin typeface="Arial" panose="020B0604020202020204" pitchFamily="34" charset="0"/>
                      </a:endParaRPr>
                    </a:p>
                  </a:txBody>
                  <a:tcPr marL="159474" marR="159474" marT="22149" marB="0"/>
                </a:tc>
                <a:extLst>
                  <a:ext uri="{0D108BD9-81ED-4DB2-BD59-A6C34878D82A}">
                    <a16:rowId xmlns:a16="http://schemas.microsoft.com/office/drawing/2014/main" val="1455820455"/>
                  </a:ext>
                </a:extLst>
              </a:tr>
            </a:tbl>
          </a:graphicData>
        </a:graphic>
      </p:graphicFrame>
    </p:spTree>
    <p:extLst>
      <p:ext uri="{BB962C8B-B14F-4D97-AF65-F5344CB8AC3E}">
        <p14:creationId xmlns:p14="http://schemas.microsoft.com/office/powerpoint/2010/main" val="6118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5" name="Straight Connector 6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Isosceles Triangle 6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Isosceles Triangle 7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Isosceles Triangle 7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F434BEC-2B7A-54D1-540D-4F832B77D515}"/>
              </a:ext>
            </a:extLst>
          </p:cNvPr>
          <p:cNvSpPr>
            <a:spLocks noGrp="1"/>
          </p:cNvSpPr>
          <p:nvPr>
            <p:ph type="title"/>
          </p:nvPr>
        </p:nvSpPr>
        <p:spPr>
          <a:xfrm>
            <a:off x="2775589" y="403690"/>
            <a:ext cx="6424440" cy="734351"/>
          </a:xfrm>
        </p:spPr>
        <p:txBody>
          <a:bodyPr vert="horz" lIns="91440" tIns="45720" rIns="91440" bIns="45720" rtlCol="0" anchor="t">
            <a:normAutofit/>
          </a:bodyPr>
          <a:lstStyle/>
          <a:p>
            <a:r>
              <a:rPr lang="en-US" dirty="0"/>
              <a:t>Exams</a:t>
            </a:r>
          </a:p>
        </p:txBody>
      </p:sp>
      <p:pic>
        <p:nvPicPr>
          <p:cNvPr id="6" name="Content Placeholder 5" descr="Pampas grass field">
            <a:extLst>
              <a:ext uri="{FF2B5EF4-FFF2-40B4-BE49-F238E27FC236}">
                <a16:creationId xmlns:a16="http://schemas.microsoft.com/office/drawing/2014/main" id="{FEB24F41-805D-F2AC-98B4-D0BC52166B5D}"/>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6" name="Isosceles Triangle 75">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6378562-AA49-F6C0-5228-44CBE3F1C262}"/>
              </a:ext>
            </a:extLst>
          </p:cNvPr>
          <p:cNvSpPr>
            <a:spLocks noGrp="1"/>
          </p:cNvSpPr>
          <p:nvPr>
            <p:ph sz="half" idx="1"/>
          </p:nvPr>
        </p:nvSpPr>
        <p:spPr>
          <a:xfrm>
            <a:off x="2849562" y="1138041"/>
            <a:ext cx="6424440" cy="5110359"/>
          </a:xfrm>
        </p:spPr>
        <p:txBody>
          <a:bodyPr vert="horz" lIns="91440" tIns="45720" rIns="91440" bIns="45720" rtlCol="0">
            <a:normAutofit/>
          </a:bodyPr>
          <a:lstStyle/>
          <a:p>
            <a:r>
              <a:rPr lang="en-US" dirty="0"/>
              <a:t>Exam Committees follow the Exam Process.</a:t>
            </a:r>
          </a:p>
          <a:p>
            <a:r>
              <a:rPr lang="en-US" dirty="0"/>
              <a:t>Work depends on the exam status.</a:t>
            </a:r>
          </a:p>
          <a:p>
            <a:r>
              <a:rPr lang="en-US" dirty="0"/>
              <a:t>Meet every other week.</a:t>
            </a:r>
          </a:p>
          <a:p>
            <a:r>
              <a:rPr lang="en-US" dirty="0"/>
              <a:t>Will run an item analysis when numbers make sense</a:t>
            </a:r>
          </a:p>
          <a:p>
            <a:pPr lvl="1"/>
            <a:r>
              <a:rPr lang="en-US" dirty="0"/>
              <a:t>Many were run this year in anticipation of providing feedback to exam committees.</a:t>
            </a:r>
          </a:p>
          <a:p>
            <a:pPr lvl="1"/>
            <a:r>
              <a:rPr lang="en-US" dirty="0"/>
              <a:t>Hadn’t been run since February 2002.</a:t>
            </a:r>
          </a:p>
          <a:p>
            <a:pPr lvl="1"/>
            <a:r>
              <a:rPr lang="en-US" dirty="0"/>
              <a:t>Not everyone was done, it depended on the number of exams.  </a:t>
            </a:r>
          </a:p>
          <a:p>
            <a:r>
              <a:rPr lang="en-US" dirty="0"/>
              <a:t>Exam committees should have at least 5 preferably more members that represent the state, region, or province. </a:t>
            </a:r>
          </a:p>
          <a:p>
            <a:pPr lvl="1"/>
            <a:r>
              <a:rPr lang="en-US" dirty="0"/>
              <a:t>Mix of expertise, geography, workplace, degree level.</a:t>
            </a:r>
          </a:p>
          <a:p>
            <a:r>
              <a:rPr lang="en-US" dirty="0"/>
              <a:t>Many committees will be meeting in 2025, please make sure Michele Lovejoy has an updated committee list.</a:t>
            </a:r>
          </a:p>
        </p:txBody>
      </p:sp>
    </p:spTree>
    <p:extLst>
      <p:ext uri="{BB962C8B-B14F-4D97-AF65-F5344CB8AC3E}">
        <p14:creationId xmlns:p14="http://schemas.microsoft.com/office/powerpoint/2010/main" val="251386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98568-56E9-F38A-EEB9-657592737639}"/>
              </a:ext>
            </a:extLst>
          </p:cNvPr>
          <p:cNvSpPr>
            <a:spLocks noGrp="1"/>
          </p:cNvSpPr>
          <p:nvPr>
            <p:ph type="title"/>
          </p:nvPr>
        </p:nvSpPr>
        <p:spPr>
          <a:xfrm>
            <a:off x="309010" y="1378251"/>
            <a:ext cx="3547581" cy="4093028"/>
          </a:xfrm>
        </p:spPr>
        <p:txBody>
          <a:bodyPr anchor="ctr">
            <a:normAutofit/>
          </a:bodyPr>
          <a:lstStyle/>
          <a:p>
            <a:r>
              <a:rPr lang="en-US" sz="4400" dirty="0">
                <a:solidFill>
                  <a:schemeClr val="accent1">
                    <a:lumMod val="50000"/>
                  </a:schemeClr>
                </a:solidFill>
              </a:rPr>
              <a:t>Moving Forward with Exams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A4B8919-ED81-EE85-E491-B51C6728A37D}"/>
              </a:ext>
            </a:extLst>
          </p:cNvPr>
          <p:cNvGraphicFramePr>
            <a:graphicFrameLocks noGrp="1"/>
          </p:cNvGraphicFramePr>
          <p:nvPr>
            <p:ph idx="1"/>
            <p:extLst>
              <p:ext uri="{D42A27DB-BD31-4B8C-83A1-F6EECF244321}">
                <p14:modId xmlns:p14="http://schemas.microsoft.com/office/powerpoint/2010/main" val="2745459532"/>
              </p:ext>
            </p:extLst>
          </p:nvPr>
        </p:nvGraphicFramePr>
        <p:xfrm>
          <a:off x="5262436" y="93497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31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8D36FF0-B314-9734-D039-6133B5D3699B}"/>
              </a:ext>
            </a:extLst>
          </p:cNvPr>
          <p:cNvSpPr>
            <a:spLocks noGrp="1"/>
          </p:cNvSpPr>
          <p:nvPr>
            <p:ph type="title"/>
          </p:nvPr>
        </p:nvSpPr>
        <p:spPr>
          <a:xfrm>
            <a:off x="674727" y="461433"/>
            <a:ext cx="8596668" cy="657407"/>
          </a:xfrm>
        </p:spPr>
        <p:txBody>
          <a:bodyPr vert="horz" lIns="91440" tIns="45720" rIns="91440" bIns="45720" rtlCol="0" anchor="t">
            <a:normAutofit/>
          </a:bodyPr>
          <a:lstStyle/>
          <a:p>
            <a:r>
              <a:rPr lang="en-US" dirty="0">
                <a:solidFill>
                  <a:schemeClr val="accent1">
                    <a:lumMod val="50000"/>
                  </a:schemeClr>
                </a:solidFill>
              </a:rPr>
              <a:t>FFA CCA Apprentice</a:t>
            </a:r>
          </a:p>
        </p:txBody>
      </p:sp>
      <p:pic>
        <p:nvPicPr>
          <p:cNvPr id="6" name="Content Placeholder 5">
            <a:extLst>
              <a:ext uri="{FF2B5EF4-FFF2-40B4-BE49-F238E27FC236}">
                <a16:creationId xmlns:a16="http://schemas.microsoft.com/office/drawing/2014/main" id="{14D626B5-1105-2DB0-2F85-72E8A9C7E7C6}"/>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p:blipFill>
        <p:spPr>
          <a:xfrm>
            <a:off x="864518" y="2050060"/>
            <a:ext cx="2488289" cy="3262706"/>
          </a:xfrm>
          <a:prstGeom prst="rect">
            <a:avLst/>
          </a:prstGeom>
        </p:spPr>
      </p:pic>
      <p:sp>
        <p:nvSpPr>
          <p:cNvPr id="3" name="Content Placeholder 2">
            <a:extLst>
              <a:ext uri="{FF2B5EF4-FFF2-40B4-BE49-F238E27FC236}">
                <a16:creationId xmlns:a16="http://schemas.microsoft.com/office/drawing/2014/main" id="{D52E5D07-C2C1-9C04-CDBA-C69CEA236B7E}"/>
              </a:ext>
            </a:extLst>
          </p:cNvPr>
          <p:cNvSpPr>
            <a:spLocks noGrp="1"/>
          </p:cNvSpPr>
          <p:nvPr>
            <p:ph sz="half" idx="1"/>
          </p:nvPr>
        </p:nvSpPr>
        <p:spPr>
          <a:xfrm>
            <a:off x="4000451" y="1443318"/>
            <a:ext cx="5207839" cy="4805081"/>
          </a:xfrm>
        </p:spPr>
        <p:txBody>
          <a:bodyPr vert="horz" lIns="91440" tIns="45720" rIns="91440" bIns="45720" rtlCol="0">
            <a:normAutofit/>
          </a:bodyPr>
          <a:lstStyle/>
          <a:p>
            <a:pPr marL="0" indent="0">
              <a:buNone/>
            </a:pPr>
            <a:r>
              <a:rPr lang="en-US" b="1" dirty="0"/>
              <a:t>FFA CCA Apprentice Exam Program</a:t>
            </a:r>
          </a:p>
          <a:p>
            <a:r>
              <a:rPr lang="en-US" dirty="0"/>
              <a:t>Exam Committee is active</a:t>
            </a:r>
          </a:p>
          <a:p>
            <a:pPr lvl="1"/>
            <a:r>
              <a:rPr lang="en-US" sz="1800" dirty="0"/>
              <a:t>Uses ICCA POs</a:t>
            </a:r>
          </a:p>
          <a:p>
            <a:pPr lvl="1"/>
            <a:r>
              <a:rPr lang="en-US" sz="1800" dirty="0"/>
              <a:t>60 questions</a:t>
            </a:r>
          </a:p>
          <a:p>
            <a:pPr lvl="1"/>
            <a:r>
              <a:rPr lang="en-US" sz="1800" dirty="0"/>
              <a:t>This will be the 3</a:t>
            </a:r>
            <a:r>
              <a:rPr lang="en-US" sz="1800" baseline="30000" dirty="0"/>
              <a:t>rd</a:t>
            </a:r>
            <a:r>
              <a:rPr lang="en-US" sz="1800" dirty="0"/>
              <a:t> year the exam is used</a:t>
            </a:r>
          </a:p>
          <a:p>
            <a:pPr lvl="1"/>
            <a:r>
              <a:rPr lang="en-US" sz="1800" dirty="0"/>
              <a:t>Only available at the National Convention as part of the Agronomy CDE</a:t>
            </a:r>
          </a:p>
          <a:p>
            <a:r>
              <a:rPr lang="en-US" dirty="0"/>
              <a:t>2022 – 24 passed the exam, 2023 28 passed</a:t>
            </a:r>
          </a:p>
          <a:p>
            <a:r>
              <a:rPr lang="en-US" dirty="0"/>
              <a:t>Currently 20 students have accepted the CCA Apprentice status. </a:t>
            </a:r>
          </a:p>
          <a:p>
            <a:pPr marL="457200" lvl="1" indent="0">
              <a:buNone/>
            </a:pPr>
            <a:endParaRPr lang="en-US" dirty="0"/>
          </a:p>
          <a:p>
            <a:r>
              <a:rPr lang="en-US" dirty="0"/>
              <a:t>More to come on the overall work with FFA this afternoon with Isaac and Luther. </a:t>
            </a:r>
          </a:p>
        </p:txBody>
      </p:sp>
    </p:spTree>
    <p:extLst>
      <p:ext uri="{BB962C8B-B14F-4D97-AF65-F5344CB8AC3E}">
        <p14:creationId xmlns:p14="http://schemas.microsoft.com/office/powerpoint/2010/main" val="400611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908B-21B1-02CF-BBF6-B0BE01632ECB}"/>
              </a:ext>
            </a:extLst>
          </p:cNvPr>
          <p:cNvSpPr>
            <a:spLocks noGrp="1"/>
          </p:cNvSpPr>
          <p:nvPr>
            <p:ph type="title"/>
          </p:nvPr>
        </p:nvSpPr>
        <p:spPr>
          <a:xfrm>
            <a:off x="677334" y="381000"/>
            <a:ext cx="8596668" cy="704850"/>
          </a:xfrm>
        </p:spPr>
        <p:txBody>
          <a:bodyPr/>
          <a:lstStyle/>
          <a:p>
            <a:r>
              <a:rPr lang="en-US" dirty="0">
                <a:solidFill>
                  <a:schemeClr val="accent1">
                    <a:lumMod val="50000"/>
                  </a:schemeClr>
                </a:solidFill>
              </a:rPr>
              <a:t>Staff related to Certifications/Exams</a:t>
            </a:r>
          </a:p>
        </p:txBody>
      </p:sp>
      <p:sp>
        <p:nvSpPr>
          <p:cNvPr id="3" name="Content Placeholder 2">
            <a:extLst>
              <a:ext uri="{FF2B5EF4-FFF2-40B4-BE49-F238E27FC236}">
                <a16:creationId xmlns:a16="http://schemas.microsoft.com/office/drawing/2014/main" id="{AA28AF87-5E31-AE0E-FE22-8149A8197B49}"/>
              </a:ext>
            </a:extLst>
          </p:cNvPr>
          <p:cNvSpPr>
            <a:spLocks noGrp="1"/>
          </p:cNvSpPr>
          <p:nvPr>
            <p:ph idx="1"/>
          </p:nvPr>
        </p:nvSpPr>
        <p:spPr>
          <a:xfrm>
            <a:off x="677334" y="1209675"/>
            <a:ext cx="8596668" cy="4831687"/>
          </a:xfrm>
        </p:spPr>
        <p:txBody>
          <a:bodyPr/>
          <a:lstStyle/>
          <a:p>
            <a:r>
              <a:rPr lang="en-US" dirty="0"/>
              <a:t>Jim Cudahy – CEO</a:t>
            </a:r>
          </a:p>
          <a:p>
            <a:r>
              <a:rPr lang="en-US" dirty="0"/>
              <a:t>Luther Smith – CAO</a:t>
            </a:r>
          </a:p>
          <a:p>
            <a:r>
              <a:rPr lang="en-US" dirty="0">
                <a:highlight>
                  <a:srgbClr val="FFFF00"/>
                </a:highlight>
              </a:rPr>
              <a:t>Dawn Gibas – Director of Certifications</a:t>
            </a:r>
          </a:p>
          <a:p>
            <a:pPr lvl="1"/>
            <a:r>
              <a:rPr lang="en-US" dirty="0">
                <a:highlight>
                  <a:srgbClr val="FFFF00"/>
                </a:highlight>
              </a:rPr>
              <a:t>Michele Lovejoy – Lead Exam Operations Representative</a:t>
            </a:r>
          </a:p>
          <a:p>
            <a:r>
              <a:rPr lang="en-US" dirty="0"/>
              <a:t>Sara Uttech – Director of Governance</a:t>
            </a:r>
          </a:p>
          <a:p>
            <a:r>
              <a:rPr lang="en-US" dirty="0">
                <a:highlight>
                  <a:srgbClr val="FFFF00"/>
                </a:highlight>
              </a:rPr>
              <a:t>Lacey Edwardson – Support Center Lead/Marketing Liaison</a:t>
            </a:r>
          </a:p>
          <a:p>
            <a:pPr lvl="1"/>
            <a:r>
              <a:rPr lang="en-US" dirty="0">
                <a:highlight>
                  <a:srgbClr val="FFFF00"/>
                </a:highlight>
              </a:rPr>
              <a:t>Penny Magana – Certification Representative</a:t>
            </a:r>
          </a:p>
          <a:p>
            <a:pPr lvl="1"/>
            <a:r>
              <a:rPr lang="en-US" dirty="0">
                <a:highlight>
                  <a:srgbClr val="FFFF00"/>
                </a:highlight>
              </a:rPr>
              <a:t>Matthew Davey (Davey) – Certification Representative</a:t>
            </a:r>
          </a:p>
          <a:p>
            <a:pPr lvl="1"/>
            <a:endParaRPr lang="en-US" dirty="0"/>
          </a:p>
          <a:p>
            <a:r>
              <a:rPr lang="en-US" dirty="0"/>
              <a:t>Other support: 	Marketing (Hanna Jeske)</a:t>
            </a:r>
          </a:p>
          <a:p>
            <a:pPr marL="2286000" lvl="5" indent="0">
              <a:buNone/>
            </a:pPr>
            <a:r>
              <a:rPr lang="en-US" sz="1800" dirty="0"/>
              <a:t>Webinars (Jamie Nix)</a:t>
            </a:r>
          </a:p>
          <a:p>
            <a:pPr marL="1828800" lvl="4" indent="0">
              <a:buNone/>
            </a:pPr>
            <a:r>
              <a:rPr lang="en-US" sz="1800" dirty="0"/>
              <a:t>	Education/Publications (Matt Wascavage)</a:t>
            </a:r>
          </a:p>
          <a:p>
            <a:pPr lvl="1"/>
            <a:endParaRPr lang="en-US" dirty="0"/>
          </a:p>
        </p:txBody>
      </p:sp>
    </p:spTree>
    <p:extLst>
      <p:ext uri="{BB962C8B-B14F-4D97-AF65-F5344CB8AC3E}">
        <p14:creationId xmlns:p14="http://schemas.microsoft.com/office/powerpoint/2010/main" val="229212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DA760-AA76-7AE5-545E-7ADE82E421B1}"/>
              </a:ext>
            </a:extLst>
          </p:cNvPr>
          <p:cNvPicPr>
            <a:picLocks noChangeAspect="1"/>
          </p:cNvPicPr>
          <p:nvPr/>
        </p:nvPicPr>
        <p:blipFill>
          <a:blip r:embed="rId2"/>
          <a:stretch>
            <a:fillRect/>
          </a:stretch>
        </p:blipFill>
        <p:spPr>
          <a:xfrm>
            <a:off x="2399169" y="289711"/>
            <a:ext cx="7188452" cy="6302750"/>
          </a:xfrm>
          <a:prstGeom prst="rect">
            <a:avLst/>
          </a:prstGeom>
        </p:spPr>
      </p:pic>
    </p:spTree>
    <p:extLst>
      <p:ext uri="{BB962C8B-B14F-4D97-AF65-F5344CB8AC3E}">
        <p14:creationId xmlns:p14="http://schemas.microsoft.com/office/powerpoint/2010/main" val="2558623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ayered leaves in flower pattern">
            <a:extLst>
              <a:ext uri="{FF2B5EF4-FFF2-40B4-BE49-F238E27FC236}">
                <a16:creationId xmlns:a16="http://schemas.microsoft.com/office/drawing/2014/main" id="{39F91A68-C44E-235C-9941-955DED73E9F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E5380B09-5798-4E05-7744-54C3D63FF0B0}"/>
              </a:ext>
            </a:extLst>
          </p:cNvPr>
          <p:cNvSpPr>
            <a:spLocks noGrp="1"/>
          </p:cNvSpPr>
          <p:nvPr>
            <p:ph type="ctrTitle"/>
          </p:nvPr>
        </p:nvSpPr>
        <p:spPr>
          <a:xfrm>
            <a:off x="5394960" y="1721223"/>
            <a:ext cx="3887839" cy="3638457"/>
          </a:xfrm>
        </p:spPr>
        <p:txBody>
          <a:bodyPr>
            <a:noAutofit/>
          </a:bodyPr>
          <a:lstStyle/>
          <a:p>
            <a:pPr>
              <a:lnSpc>
                <a:spcPct val="90000"/>
              </a:lnSpc>
              <a:spcBef>
                <a:spcPts val="0"/>
              </a:spcBef>
              <a:spcAft>
                <a:spcPts val="600"/>
              </a:spcAft>
            </a:pPr>
            <a:r>
              <a:rPr lang="en-US" sz="3600" b="1" dirty="0">
                <a:solidFill>
                  <a:schemeClr val="accent1">
                    <a:lumMod val="50000"/>
                  </a:schemeClr>
                </a:solidFill>
                <a:latin typeface="Arial Nova" panose="020B0504020202020204" pitchFamily="34" charset="0"/>
              </a:rPr>
              <a:t>ICCA Board Meeting</a:t>
            </a:r>
            <a:br>
              <a:rPr lang="en-US" sz="3600" b="1" dirty="0">
                <a:solidFill>
                  <a:schemeClr val="accent1">
                    <a:lumMod val="50000"/>
                  </a:schemeClr>
                </a:solidFill>
                <a:latin typeface="Arial Nova" panose="020B0504020202020204" pitchFamily="34" charset="0"/>
              </a:rPr>
            </a:br>
            <a:br>
              <a:rPr lang="en-US" sz="3600" b="1" dirty="0">
                <a:solidFill>
                  <a:schemeClr val="accent1">
                    <a:lumMod val="50000"/>
                  </a:schemeClr>
                </a:solidFill>
                <a:latin typeface="Arial Nova" panose="020B0504020202020204" pitchFamily="34" charset="0"/>
              </a:rPr>
            </a:br>
            <a:r>
              <a:rPr lang="en-US" sz="3600" b="1" dirty="0">
                <a:solidFill>
                  <a:schemeClr val="accent1">
                    <a:lumMod val="50000"/>
                  </a:schemeClr>
                </a:solidFill>
                <a:latin typeface="Arial Nova" panose="020B0504020202020204" pitchFamily="34" charset="0"/>
              </a:rPr>
              <a:t>Policy &amp; Procedures Manual</a:t>
            </a:r>
          </a:p>
        </p:txBody>
      </p:sp>
    </p:spTree>
    <p:extLst>
      <p:ext uri="{BB962C8B-B14F-4D97-AF65-F5344CB8AC3E}">
        <p14:creationId xmlns:p14="http://schemas.microsoft.com/office/powerpoint/2010/main" val="137000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3" name="Straight Connector 8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Isosceles Triangle 9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Isosceles Triangle 9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Layered leaves in flower pattern">
            <a:extLst>
              <a:ext uri="{FF2B5EF4-FFF2-40B4-BE49-F238E27FC236}">
                <a16:creationId xmlns:a16="http://schemas.microsoft.com/office/drawing/2014/main" id="{3B47A48D-8D00-8789-A73A-32FEB6EE3E5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113" name="Isosceles Triangle 112">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5" name="Parallelogram 114">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8"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3FD0DC-94AF-7030-8CD1-2B819F332FBB}"/>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dirty="0">
                <a:solidFill>
                  <a:schemeClr val="accent1">
                    <a:lumMod val="50000"/>
                  </a:schemeClr>
                </a:solidFill>
                <a:latin typeface="Arial Nova" panose="020B0504020202020204" pitchFamily="34" charset="0"/>
              </a:rPr>
              <a:t>Updated Policy &amp; Procedures Manual</a:t>
            </a:r>
          </a:p>
        </p:txBody>
      </p:sp>
      <p:sp>
        <p:nvSpPr>
          <p:cNvPr id="119"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0" name="Isosceles Triangle 119">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E1AB4B3-66A4-DE4B-9251-018742B45545}"/>
              </a:ext>
            </a:extLst>
          </p:cNvPr>
          <p:cNvSpPr>
            <a:spLocks noGrp="1"/>
          </p:cNvSpPr>
          <p:nvPr>
            <p:ph sz="half" idx="1"/>
          </p:nvPr>
        </p:nvSpPr>
        <p:spPr>
          <a:xfrm>
            <a:off x="2581835" y="2159000"/>
            <a:ext cx="6692167" cy="4089400"/>
          </a:xfrm>
        </p:spPr>
        <p:txBody>
          <a:bodyPr vert="horz" lIns="91440" tIns="45720" rIns="91440" bIns="45720" rtlCol="0">
            <a:normAutofit/>
          </a:bodyPr>
          <a:lstStyle/>
          <a:p>
            <a:r>
              <a:rPr lang="en-US" sz="2000" dirty="0">
                <a:latin typeface="Arial Nova" panose="020B0504020202020204" pitchFamily="34" charset="0"/>
              </a:rPr>
              <a:t>The ICCA Board has voted on all of the Policy changes.</a:t>
            </a:r>
          </a:p>
          <a:p>
            <a:pPr lvl="1"/>
            <a:r>
              <a:rPr lang="en-US" sz="2000" dirty="0">
                <a:latin typeface="Arial Nova" panose="020B0504020202020204" pitchFamily="34" charset="0"/>
              </a:rPr>
              <a:t>Amnesty</a:t>
            </a:r>
          </a:p>
          <a:p>
            <a:pPr lvl="1"/>
            <a:r>
              <a:rPr lang="en-US" sz="2000" dirty="0">
                <a:latin typeface="Arial Nova" panose="020B0504020202020204" pitchFamily="34" charset="0"/>
              </a:rPr>
              <a:t>CEUs</a:t>
            </a:r>
          </a:p>
          <a:p>
            <a:pPr lvl="1"/>
            <a:r>
              <a:rPr lang="en-US" sz="2000" dirty="0">
                <a:latin typeface="Arial Nova" panose="020B0504020202020204" pitchFamily="34" charset="0"/>
              </a:rPr>
              <a:t>Ethics CEU</a:t>
            </a:r>
          </a:p>
          <a:p>
            <a:pPr lvl="1"/>
            <a:r>
              <a:rPr lang="en-US" sz="2000" dirty="0">
                <a:latin typeface="Arial Nova" panose="020B0504020202020204" pitchFamily="34" charset="0"/>
              </a:rPr>
              <a:t>Complaint Investigation Procedure</a:t>
            </a:r>
          </a:p>
          <a:p>
            <a:r>
              <a:rPr lang="en-US" sz="2000" dirty="0">
                <a:latin typeface="Arial Nova" panose="020B0504020202020204" pitchFamily="34" charset="0"/>
              </a:rPr>
              <a:t>Remainder is Procedures that staff is updating.</a:t>
            </a:r>
          </a:p>
          <a:p>
            <a:r>
              <a:rPr lang="en-US" sz="2000" dirty="0">
                <a:latin typeface="Arial Nova" panose="020B0504020202020204" pitchFamily="34" charset="0"/>
              </a:rPr>
              <a:t>Updated document is planned to be released by the end of December 2024. </a:t>
            </a:r>
          </a:p>
        </p:txBody>
      </p:sp>
      <p:sp>
        <p:nvSpPr>
          <p:cNvPr id="121"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4" name="Isosceles Triangle 113">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0981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3A3C-AB34-C487-940E-47BA012E5AA2}"/>
              </a:ext>
            </a:extLst>
          </p:cNvPr>
          <p:cNvSpPr>
            <a:spLocks noGrp="1"/>
          </p:cNvSpPr>
          <p:nvPr>
            <p:ph type="title"/>
          </p:nvPr>
        </p:nvSpPr>
        <p:spPr>
          <a:xfrm>
            <a:off x="677334" y="152400"/>
            <a:ext cx="8596668" cy="523875"/>
          </a:xfrm>
        </p:spPr>
        <p:txBody>
          <a:bodyPr>
            <a:normAutofit fontScale="90000"/>
          </a:bodyPr>
          <a:lstStyle/>
          <a:p>
            <a:r>
              <a:rPr lang="en-US" dirty="0">
                <a:solidFill>
                  <a:schemeClr val="accent1">
                    <a:lumMod val="50000"/>
                  </a:schemeClr>
                </a:solidFill>
              </a:rPr>
              <a:t>Discussion on </a:t>
            </a:r>
            <a:r>
              <a:rPr lang="en-US" dirty="0">
                <a:solidFill>
                  <a:schemeClr val="accent1">
                    <a:lumMod val="50000"/>
                  </a:schemeClr>
                </a:solidFill>
                <a:latin typeface="Calibri" panose="020F0502020204030204" pitchFamily="34" charset="0"/>
                <a:cs typeface="Calibri" panose="020F0502020204030204" pitchFamily="34" charset="0"/>
              </a:rPr>
              <a:t>Structure</a:t>
            </a:r>
            <a:r>
              <a:rPr lang="en-US" dirty="0">
                <a:solidFill>
                  <a:schemeClr val="accent1">
                    <a:lumMod val="50000"/>
                  </a:schemeClr>
                </a:solidFill>
              </a:rPr>
              <a:t> of Board</a:t>
            </a:r>
          </a:p>
        </p:txBody>
      </p:sp>
      <p:sp>
        <p:nvSpPr>
          <p:cNvPr id="3" name="Content Placeholder 2">
            <a:extLst>
              <a:ext uri="{FF2B5EF4-FFF2-40B4-BE49-F238E27FC236}">
                <a16:creationId xmlns:a16="http://schemas.microsoft.com/office/drawing/2014/main" id="{868C23D3-71E8-758A-C776-4B3D40416C54}"/>
              </a:ext>
            </a:extLst>
          </p:cNvPr>
          <p:cNvSpPr>
            <a:spLocks noGrp="1"/>
          </p:cNvSpPr>
          <p:nvPr>
            <p:ph idx="1"/>
          </p:nvPr>
        </p:nvSpPr>
        <p:spPr>
          <a:xfrm>
            <a:off x="677334" y="792816"/>
            <a:ext cx="8596668" cy="5772150"/>
          </a:xfrm>
        </p:spPr>
        <p:txBody>
          <a:bodyPr>
            <a:normAutofit fontScale="85000" lnSpcReduction="20000"/>
          </a:bodyPr>
          <a:lstStyle/>
          <a:p>
            <a:pPr marL="0" marR="0" algn="just">
              <a:lnSpc>
                <a:spcPct val="115000"/>
              </a:lnSpc>
              <a:spcBef>
                <a:spcPts val="0"/>
              </a:spcBef>
              <a:spcAft>
                <a:spcPts val="0"/>
              </a:spcAft>
              <a:tabLst>
                <a:tab pos="457200" algn="l"/>
              </a:tabLst>
            </a:pP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 2010, the ICCA Program Board structure was changed to the following</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CCA – International Council – sets overall policies for the program and deals with issues that impact the entire program regardless of international boundaries.  The Council is comprised of the three ICCA executives, ICCA representative to the ASA board, ASA Board executive committee representative and a representative from each CCA - National Board.  The Council meets as needed.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CCA – National Board – sets policies and deals with issues that are unique to an individual country.  It also ratifies policy decisions made by the CCA – International Council.  Each CCA – Local Board has one representative on its respective CCA - National Board along with representatives from the appropriate government agencies associated with agriculture, resource management and environmental protection.  The National Boards meet as needed.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CCA – Local Board – administers the ICCA Program at the state, regional or provincial level.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15000"/>
              </a:lnSpc>
              <a:spcBef>
                <a:spcPts val="0"/>
              </a:spcBef>
              <a:spcAft>
                <a:spcPts val="0"/>
              </a:spcAft>
              <a:buNone/>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457200" algn="l"/>
              </a:tabLst>
            </a:pP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 2013, the ICCA Program moved from a standing committees’ structure to a task force structure</a:t>
            </a:r>
            <a:r>
              <a:rPr lang="en-US" sz="1800" dirty="0">
                <a:effectLst/>
                <a:latin typeface="Calibri" panose="020F0502020204030204" pitchFamily="34" charset="0"/>
                <a:ea typeface="Times New Roman" panose="02020603050405020304" pitchFamily="18" charset="0"/>
                <a:cs typeface="Calibri" panose="020F0502020204030204" pitchFamily="34" charset="0"/>
              </a:rPr>
              <a:t>.  Task Forces are appointed by the ICCA Board Chair, serve as needed and for the time needed to complete their task.  Rapid Response Teams (RRT) were enacted for the four competencies’ areas:  Nutrient Management; Soil and Water Management; Integrated Pest Management; and Crop Management comprised of members from the ASA Communities by the same name.  RRTs serve as needed.  The ICCA executive committee serves as the Budget and Finance Committee.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15000"/>
              </a:lnSpc>
              <a:spcBef>
                <a:spcPts val="0"/>
              </a:spcBef>
              <a:spcAft>
                <a:spcPts val="0"/>
              </a:spcAft>
              <a:buNone/>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Each voting member of the ICCA Board representing a local CCA board will need to be a CCA and a current member of the local board.  The representative automatically in this position is the local CCA board chair unless the local board designates another member and notifies the ICCA office.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15000"/>
              </a:lnSpc>
              <a:spcBef>
                <a:spcPts val="0"/>
              </a:spcBef>
              <a:spcAft>
                <a:spcPts val="0"/>
              </a:spcAft>
              <a:buNone/>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tabLst>
                <a:tab pos="457200" algn="l"/>
              </a:tabLst>
            </a:pP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In 2015, the program included the three countries of North America (USA, Canada, Mexico)</a:t>
            </a:r>
            <a:r>
              <a:rPr lang="en-US" sz="1800" dirty="0">
                <a:effectLst/>
                <a:latin typeface="Calibri" panose="020F0502020204030204" pitchFamily="34" charset="0"/>
                <a:ea typeface="Times New Roman" panose="02020603050405020304" pitchFamily="18" charset="0"/>
                <a:cs typeface="Calibri" panose="020F0502020204030204" pitchFamily="34" charset="0"/>
              </a:rPr>
              <a:t> and began meeting as such under the title of ICCA Board.  It will continue to do so until additional countries are added to the program.</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53927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8" descr="Multi-colored sticky notes on a whiteboard">
            <a:extLst>
              <a:ext uri="{FF2B5EF4-FFF2-40B4-BE49-F238E27FC236}">
                <a16:creationId xmlns:a16="http://schemas.microsoft.com/office/drawing/2014/main" id="{B7442935-5482-6B65-4014-26A787ACDC7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
            <a:ext cx="534294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E5380B09-5798-4E05-7744-54C3D63FF0B0}"/>
              </a:ext>
            </a:extLst>
          </p:cNvPr>
          <p:cNvSpPr>
            <a:spLocks noGrp="1"/>
          </p:cNvSpPr>
          <p:nvPr>
            <p:ph type="ctrTitle"/>
          </p:nvPr>
        </p:nvSpPr>
        <p:spPr>
          <a:xfrm>
            <a:off x="4679576" y="1950955"/>
            <a:ext cx="5082988" cy="2956088"/>
          </a:xfrm>
        </p:spPr>
        <p:txBody>
          <a:bodyPr>
            <a:noAutofit/>
          </a:bodyPr>
          <a:lstStyle/>
          <a:p>
            <a:pPr>
              <a:lnSpc>
                <a:spcPct val="90000"/>
              </a:lnSpc>
              <a:spcBef>
                <a:spcPts val="0"/>
              </a:spcBef>
              <a:spcAft>
                <a:spcPts val="600"/>
              </a:spcAft>
            </a:pPr>
            <a:r>
              <a:rPr lang="en-US" sz="3600" b="1" dirty="0">
                <a:solidFill>
                  <a:schemeClr val="accent1">
                    <a:lumMod val="50000"/>
                  </a:schemeClr>
                </a:solidFill>
                <a:latin typeface="Arial Nova" panose="020B0504020202020204" pitchFamily="34" charset="0"/>
              </a:rPr>
              <a:t>ICCA Board Meeting</a:t>
            </a:r>
            <a:br>
              <a:rPr lang="en-US" sz="3600" b="1" dirty="0">
                <a:solidFill>
                  <a:schemeClr val="accent1">
                    <a:lumMod val="50000"/>
                  </a:schemeClr>
                </a:solidFill>
                <a:latin typeface="Arial Nova" panose="020B0504020202020204" pitchFamily="34" charset="0"/>
              </a:rPr>
            </a:br>
            <a:br>
              <a:rPr lang="en-US" sz="3600" b="1" dirty="0">
                <a:solidFill>
                  <a:schemeClr val="accent1">
                    <a:lumMod val="50000"/>
                  </a:schemeClr>
                </a:solidFill>
                <a:latin typeface="Arial Nova" panose="020B0504020202020204" pitchFamily="34" charset="0"/>
              </a:rPr>
            </a:br>
            <a:r>
              <a:rPr lang="en-US" sz="3600" b="1" dirty="0">
                <a:solidFill>
                  <a:schemeClr val="accent1">
                    <a:lumMod val="50000"/>
                  </a:schemeClr>
                </a:solidFill>
                <a:latin typeface="Arial Nova" panose="020B0504020202020204" pitchFamily="34" charset="0"/>
              </a:rPr>
              <a:t>Strategic Plan Update for 2026-2028</a:t>
            </a:r>
          </a:p>
        </p:txBody>
      </p:sp>
    </p:spTree>
    <p:extLst>
      <p:ext uri="{BB962C8B-B14F-4D97-AF65-F5344CB8AC3E}">
        <p14:creationId xmlns:p14="http://schemas.microsoft.com/office/powerpoint/2010/main" val="282348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Isosceles Triangle 67">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7D4412A-05A8-0AAC-FBF0-54CB9FD68CF9}"/>
              </a:ext>
            </a:extLst>
          </p:cNvPr>
          <p:cNvSpPr>
            <a:spLocks noGrp="1"/>
          </p:cNvSpPr>
          <p:nvPr>
            <p:ph type="title"/>
          </p:nvPr>
        </p:nvSpPr>
        <p:spPr>
          <a:xfrm>
            <a:off x="715183" y="448162"/>
            <a:ext cx="8520967" cy="851647"/>
          </a:xfrm>
        </p:spPr>
        <p:txBody>
          <a:bodyPr>
            <a:normAutofit/>
          </a:bodyPr>
          <a:lstStyle/>
          <a:p>
            <a:pPr algn="ctr"/>
            <a:r>
              <a:rPr lang="en-US" dirty="0">
                <a:solidFill>
                  <a:schemeClr val="accent3">
                    <a:lumMod val="40000"/>
                    <a:lumOff val="60000"/>
                  </a:schemeClr>
                </a:solidFill>
              </a:rPr>
              <a:t>2023 – 2025 ICCA Strategic Plan</a:t>
            </a:r>
          </a:p>
        </p:txBody>
      </p:sp>
      <p:sp>
        <p:nvSpPr>
          <p:cNvPr id="3" name="Content Placeholder 2">
            <a:extLst>
              <a:ext uri="{FF2B5EF4-FFF2-40B4-BE49-F238E27FC236}">
                <a16:creationId xmlns:a16="http://schemas.microsoft.com/office/drawing/2014/main" id="{8AFB447B-EBC6-A6B7-B32E-1C7DDA115C23}"/>
              </a:ext>
            </a:extLst>
          </p:cNvPr>
          <p:cNvSpPr>
            <a:spLocks noGrp="1"/>
          </p:cNvSpPr>
          <p:nvPr>
            <p:ph idx="1"/>
          </p:nvPr>
        </p:nvSpPr>
        <p:spPr>
          <a:xfrm>
            <a:off x="677333" y="1299809"/>
            <a:ext cx="8596668" cy="4580115"/>
          </a:xfrm>
        </p:spPr>
        <p:txBody>
          <a:bodyPr>
            <a:normAutofit/>
          </a:bodyPr>
          <a:lstStyle/>
          <a:p>
            <a:pPr marL="0" marR="0" indent="0">
              <a:spcBef>
                <a:spcPts val="600"/>
              </a:spcBef>
              <a:spcAft>
                <a:spcPts val="0"/>
              </a:spcAft>
              <a:buNone/>
            </a:pPr>
            <a:r>
              <a:rPr lang="en-US" sz="2400" b="1" u="heavy" spc="5"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I</a:t>
            </a:r>
            <a:r>
              <a:rPr lang="en-US" sz="2400" b="1" u="heavy" spc="-5"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CC</a:t>
            </a:r>
            <a:r>
              <a:rPr lang="en-US" sz="2400" b="1" u="heavy"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A</a:t>
            </a:r>
            <a:r>
              <a:rPr lang="en-US" sz="2400" b="1" u="heavy" spc="5"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 </a:t>
            </a:r>
            <a:r>
              <a:rPr lang="en-US" sz="2400" b="1" u="heavy" spc="-10"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G</a:t>
            </a:r>
            <a:r>
              <a:rPr lang="en-US" sz="2400" b="1" u="heavy" spc="5"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o</a:t>
            </a:r>
            <a:r>
              <a:rPr lang="en-US" sz="2400" b="1" u="heavy" spc="-5"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a</a:t>
            </a:r>
            <a:r>
              <a:rPr lang="en-US" sz="2400" b="1" u="heavy" spc="5" dirty="0">
                <a:effectLst/>
                <a:uFill>
                  <a:solidFill>
                    <a:srgbClr val="000000"/>
                  </a:solidFill>
                </a:uFill>
                <a:latin typeface="Arial Nova" panose="020B0504020202020204" pitchFamily="34" charset="0"/>
                <a:ea typeface="Times New Roman" panose="02020603050405020304" pitchFamily="18" charset="0"/>
                <a:cs typeface="Times New Roman" panose="02020603050405020304" pitchFamily="18" charset="0"/>
              </a:rPr>
              <a:t>ls</a:t>
            </a:r>
            <a:endParaRPr lang="en-US" sz="2400" dirty="0">
              <a:effectLst/>
              <a:latin typeface="Arial Nova" panose="020B0504020202020204" pitchFamily="34" charset="0"/>
              <a:ea typeface="Calibri" panose="020F0502020204030204" pitchFamily="34" charset="0"/>
              <a:cs typeface="Times New Roman" panose="02020603050405020304" pitchFamily="18" charset="0"/>
            </a:endParaRPr>
          </a:p>
          <a:p>
            <a:pPr marL="76200" marR="0">
              <a:spcBef>
                <a:spcPts val="600"/>
              </a:spcBef>
              <a:spcAft>
                <a:spcPts val="0"/>
              </a:spcAft>
            </a:pPr>
            <a:r>
              <a:rPr lang="en-US" sz="2400" b="1"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GO</a:t>
            </a:r>
            <a:r>
              <a:rPr lang="en-US" sz="2400" b="1" spc="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b="1"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b="1" spc="-1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b="1" spc="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b="1"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f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C</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Cer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on.</a:t>
            </a:r>
            <a:endParaRPr lang="en-US" sz="24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spcBef>
                <a:spcPts val="600"/>
              </a:spcBef>
              <a:spcAft>
                <a:spcPts val="0"/>
              </a:spcAft>
              <a:buNone/>
            </a:pPr>
            <a:r>
              <a:rPr lang="en-US" sz="2400" dirty="0">
                <a:effectLst/>
                <a:latin typeface="Arial Nova" panose="020B0504020202020204" pitchFamily="34" charset="0"/>
                <a:ea typeface="Calibri" panose="020F0502020204030204" pitchFamily="34" charset="0"/>
                <a:cs typeface="Times New Roman" panose="02020603050405020304" pitchFamily="18" charset="0"/>
              </a:rPr>
              <a:t> </a:t>
            </a:r>
          </a:p>
          <a:p>
            <a:pPr marL="76200" marR="179705">
              <a:spcBef>
                <a:spcPts val="600"/>
              </a:spcBef>
              <a:spcAft>
                <a:spcPts val="0"/>
              </a:spcAft>
              <a:tabLst>
                <a:tab pos="952500" algn="l"/>
              </a:tabLst>
            </a:pPr>
            <a:r>
              <a:rPr lang="en-US" sz="2400" b="1"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GO</a:t>
            </a:r>
            <a:r>
              <a:rPr lang="en-US" sz="2400" b="1" spc="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b="1"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L </a:t>
            </a:r>
            <a:r>
              <a:rPr lang="en-US" sz="2400" b="1" spc="-10"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B</a:t>
            </a:r>
            <a:r>
              <a:rPr lang="en-US" sz="2400" b="1"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cr</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ho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ers</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re</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on 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f C</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s </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ers</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th</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a</a:t>
            </a:r>
            <a:r>
              <a:rPr lang="en-US" sz="24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id</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s</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ce,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od</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ce</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24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spcBef>
                <a:spcPts val="600"/>
              </a:spcBef>
              <a:spcAft>
                <a:spcPts val="0"/>
              </a:spcAft>
              <a:buNone/>
            </a:pPr>
            <a:r>
              <a:rPr lang="en-US" sz="2400" dirty="0">
                <a:effectLst/>
                <a:latin typeface="Arial Nova" panose="020B0504020202020204" pitchFamily="34" charset="0"/>
                <a:ea typeface="Calibri" panose="020F0502020204030204" pitchFamily="34" charset="0"/>
                <a:cs typeface="Times New Roman" panose="02020603050405020304" pitchFamily="18" charset="0"/>
              </a:rPr>
              <a:t>  </a:t>
            </a:r>
          </a:p>
          <a:p>
            <a:pPr marL="76200" marR="268605">
              <a:spcBef>
                <a:spcPts val="600"/>
              </a:spcBef>
              <a:spcAft>
                <a:spcPts val="0"/>
              </a:spcAft>
              <a:tabLst>
                <a:tab pos="990600" algn="l"/>
              </a:tabLst>
            </a:pPr>
            <a:r>
              <a:rPr lang="en-US" sz="2400" b="1"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GO</a:t>
            </a:r>
            <a:r>
              <a:rPr lang="en-US" sz="2400" b="1" spc="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b="1"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b="1" spc="-1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b="1" spc="5" dirty="0">
                <a:solidFill>
                  <a:schemeClr val="accent3">
                    <a:lumMod val="40000"/>
                    <a:lumOff val="6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b="1"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cr</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a:t>
            </a:r>
            <a:r>
              <a:rPr lang="en-US" sz="2400" spc="-1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f C</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24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in</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tio</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al </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tt</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dirty="0">
                <a:effectLst/>
                <a:latin typeface="Arial Nova" panose="020B0504020202020204" pitchFamily="34" charset="0"/>
                <a:ea typeface="Times New Roman" panose="02020603050405020304" pitchFamily="18" charset="0"/>
                <a:cs typeface="Times New Roman" panose="02020603050405020304" pitchFamily="18" charset="0"/>
              </a:rPr>
              <a:t>e ac</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2400"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2400" spc="5"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sz="2400" dirty="0">
              <a:effectLst/>
              <a:latin typeface="Arial Nova" panose="020B05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686248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3D62-DE93-1953-3908-777ED6E0D33C}"/>
              </a:ext>
            </a:extLst>
          </p:cNvPr>
          <p:cNvSpPr>
            <a:spLocks noGrp="1"/>
          </p:cNvSpPr>
          <p:nvPr>
            <p:ph type="title"/>
          </p:nvPr>
        </p:nvSpPr>
        <p:spPr>
          <a:xfrm>
            <a:off x="367553" y="206189"/>
            <a:ext cx="8596668" cy="457200"/>
          </a:xfrm>
        </p:spPr>
        <p:txBody>
          <a:bodyPr>
            <a:normAutofit fontScale="90000"/>
          </a:bodyPr>
          <a:lstStyle/>
          <a:p>
            <a:r>
              <a:rPr lang="en-US" sz="2200" b="1"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GO</a:t>
            </a:r>
            <a:r>
              <a:rPr lang="en-US" sz="2200" b="1"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AL</a:t>
            </a:r>
            <a:r>
              <a:rPr lang="en-US" sz="2200" b="1"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b="1"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200" b="1"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P</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omote</a:t>
            </a:r>
            <a:r>
              <a:rPr lang="en-US" sz="2200" spc="-3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the</a:t>
            </a:r>
            <a:r>
              <a:rPr lang="en-US" sz="2200" spc="-2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v</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lue</a:t>
            </a:r>
            <a:r>
              <a:rPr lang="en-US" sz="22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of</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the</a:t>
            </a:r>
            <a:r>
              <a:rPr lang="en-US" sz="2200" spc="-2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CC</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2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er</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f</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22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22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22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tion.</a:t>
            </a:r>
            <a:br>
              <a:rPr lang="en-US" sz="1800" dirty="0">
                <a:effectLst/>
                <a:latin typeface="Arial Nova" panose="020B0504020202020204" pitchFamily="34" charset="0"/>
                <a:ea typeface="Calibri" panose="020F0502020204030204" pitchFamily="34" charset="0"/>
                <a:cs typeface="Times New Roman" panose="02020603050405020304" pitchFamily="18" charset="0"/>
              </a:rPr>
            </a:br>
            <a:endParaRPr lang="en-US" dirty="0">
              <a:latin typeface="Arial Nova" panose="020B0504020202020204" pitchFamily="34" charset="0"/>
            </a:endParaRPr>
          </a:p>
        </p:txBody>
      </p:sp>
      <p:sp>
        <p:nvSpPr>
          <p:cNvPr id="3" name="Content Placeholder 2">
            <a:extLst>
              <a:ext uri="{FF2B5EF4-FFF2-40B4-BE49-F238E27FC236}">
                <a16:creationId xmlns:a16="http://schemas.microsoft.com/office/drawing/2014/main" id="{5F62B1C4-11EE-CA45-57F6-D6E24FC80311}"/>
              </a:ext>
            </a:extLst>
          </p:cNvPr>
          <p:cNvSpPr>
            <a:spLocks noGrp="1"/>
          </p:cNvSpPr>
          <p:nvPr>
            <p:ph idx="1"/>
          </p:nvPr>
        </p:nvSpPr>
        <p:spPr>
          <a:xfrm>
            <a:off x="367553" y="663390"/>
            <a:ext cx="9269506" cy="5988422"/>
          </a:xfrm>
        </p:spPr>
        <p:txBody>
          <a:bodyPr>
            <a:normAutofit fontScale="92500" lnSpcReduction="20000"/>
          </a:bodyPr>
          <a:lstStyle/>
          <a:p>
            <a:pPr marL="63500" marR="0">
              <a:lnSpc>
                <a:spcPct val="115000"/>
              </a:lnSpc>
              <a:spcBef>
                <a:spcPts val="0"/>
              </a:spcBef>
              <a:spcAft>
                <a:spcPts val="0"/>
              </a:spcAft>
            </a:pP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#1:</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obust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z="18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eff</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ound</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8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ss</a:t>
            </a:r>
            <a:r>
              <a:rPr lang="en-US" sz="18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a:p>
            <a:pPr marL="520700" marR="0">
              <a:lnSpc>
                <a:spcPct val="115000"/>
              </a:lnSpc>
              <a:spcBef>
                <a:spcPts val="0"/>
              </a:spcBef>
              <a:spcAft>
                <a:spcPts val="0"/>
              </a:spcAft>
            </a:pP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s:</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De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oop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oups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dirty="0">
                <a:latin typeface="Arial Nova" panose="020B0504020202020204" pitchFamily="34" charset="0"/>
                <a:ea typeface="Times New Roman" panose="02020603050405020304" pitchFamily="18" charset="0"/>
                <a:cs typeface="Times New Roman" panose="02020603050405020304" pitchFamily="18" charset="0"/>
              </a:rPr>
              <a:t> </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2.   Exp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onsh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oy</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 </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3.   Exp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onsh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ough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ith</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univ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siti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ommunity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hoo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 4H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you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 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nt</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x</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us</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  </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4.   Exp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onsh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Ex</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sonn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ts val="1300"/>
              </a:lnSpc>
              <a:spcBef>
                <a:spcPts val="80"/>
              </a:spcBef>
              <a:spcAft>
                <a:spcPts val="0"/>
              </a:spcAft>
              <a:buNone/>
            </a:pPr>
            <a:r>
              <a:rPr lang="en-US" sz="1800" dirty="0">
                <a:effectLst/>
                <a:latin typeface="Arial Nova" panose="020B0504020202020204" pitchFamily="34" charset="0"/>
                <a:ea typeface="Calibri" panose="020F0502020204030204" pitchFamily="34" charset="0"/>
                <a:cs typeface="Times New Roman" panose="02020603050405020304" pitchFamily="18" charset="0"/>
              </a:rPr>
              <a:t> </a:t>
            </a:r>
          </a:p>
          <a:p>
            <a:pPr marL="63500" marR="0">
              <a:lnSpc>
                <a:spcPct val="115000"/>
              </a:lnSpc>
              <a:spcBef>
                <a:spcPts val="0"/>
              </a:spcBef>
              <a:spcAft>
                <a:spcPts val="0"/>
              </a:spcAft>
            </a:pP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#2:</a:t>
            </a:r>
            <a:r>
              <a:rPr lang="en-US" sz="1800" i="1"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Ensu</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use</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 e</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z="18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1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z="18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li</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8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hno</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1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a:p>
            <a:pPr marL="520700" marR="0">
              <a:lnSpc>
                <a:spcPct val="115000"/>
              </a:lnSpc>
              <a:spcBef>
                <a:spcPts val="0"/>
              </a:spcBef>
              <a:spcAft>
                <a:spcPts val="0"/>
              </a:spcAft>
            </a:pP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s: </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Kee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rre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nt</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se</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 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oppo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2.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De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ne</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uss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oups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ho</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so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hose</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ho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not</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p>
          <a:p>
            <a:pPr marL="63500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3.   Look</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f</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w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nnov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ve</a:t>
            </a:r>
            <a:r>
              <a:rPr lang="en-US" spc="-5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ts val="1300"/>
              </a:lnSpc>
              <a:spcBef>
                <a:spcPts val="80"/>
              </a:spcBef>
              <a:spcAft>
                <a:spcPts val="0"/>
              </a:spcAft>
              <a:buNone/>
            </a:pPr>
            <a:r>
              <a:rPr lang="en-US" sz="1800" dirty="0">
                <a:effectLst/>
                <a:latin typeface="Arial Nova" panose="020B0504020202020204" pitchFamily="34" charset="0"/>
                <a:ea typeface="Calibri" panose="020F0502020204030204" pitchFamily="34" charset="0"/>
                <a:cs typeface="Times New Roman" panose="02020603050405020304" pitchFamily="18" charset="0"/>
              </a:rPr>
              <a:t> </a:t>
            </a:r>
          </a:p>
          <a:p>
            <a:pPr marL="63500" marR="0">
              <a:lnSpc>
                <a:spcPct val="115000"/>
              </a:lnSpc>
              <a:spcBef>
                <a:spcPts val="0"/>
              </a:spcBef>
              <a:spcAft>
                <a:spcPts val="0"/>
              </a:spcAft>
            </a:pP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i="1" dirty="0">
                <a:effectLst/>
                <a:latin typeface="Arial Nova" panose="020B0504020202020204" pitchFamily="34" charset="0"/>
                <a:ea typeface="Times New Roman" panose="02020603050405020304" pitchFamily="18" charset="0"/>
                <a:cs typeface="Times New Roman" panose="02020603050405020304" pitchFamily="18" charset="0"/>
              </a:rPr>
              <a:t>#3:</a:t>
            </a:r>
            <a:r>
              <a:rPr lang="en-US" sz="1800" i="1"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omote</a:t>
            </a:r>
            <a:r>
              <a:rPr lang="en-US" sz="18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lue</a:t>
            </a:r>
            <a:r>
              <a:rPr lang="en-US" sz="18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cer</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tion</a:t>
            </a:r>
            <a:r>
              <a:rPr lang="en-US" sz="18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to</a:t>
            </a:r>
            <a:r>
              <a:rPr lang="en-US" sz="18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a:p>
            <a:pPr marL="520700">
              <a:lnSpc>
                <a:spcPct val="115000"/>
              </a:lnSpc>
              <a:spcBef>
                <a:spcPts val="0"/>
              </a:spcBef>
            </a:pP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effectLst/>
                <a:latin typeface="Arial Nova" panose="020B0504020202020204" pitchFamily="34" charset="0"/>
                <a:ea typeface="Times New Roman" panose="02020603050405020304" pitchFamily="18" charset="0"/>
                <a:cs typeface="Times New Roman" panose="02020603050405020304" pitchFamily="18" charset="0"/>
              </a:rPr>
              <a:t>s:</a:t>
            </a: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1.   Eng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ge</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de</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ssu</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6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qu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onsu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pub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lic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2.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7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onsh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re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sou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 </a:t>
            </a:r>
            <a:r>
              <a:rPr lang="en-US" spc="5" dirty="0">
                <a:latin typeface="Arial Nova" panose="020B0504020202020204" pitchFamily="34" charset="0"/>
                <a:ea typeface="Times New Roman" panose="02020603050405020304" pitchFamily="18" charset="0"/>
                <a:cs typeface="Times New Roman" panose="02020603050405020304" pitchFamily="18" charset="0"/>
              </a:rPr>
              <a:t>CC</a:t>
            </a:r>
            <a:r>
              <a:rPr lang="en-US" spc="-5" dirty="0">
                <a:latin typeface="Arial Nova" panose="020B0504020202020204" pitchFamily="34" charset="0"/>
                <a:ea typeface="Times New Roman" panose="02020603050405020304" pitchFamily="18" charset="0"/>
                <a:cs typeface="Times New Roman" panose="02020603050405020304" pitchFamily="18" charset="0"/>
              </a:rPr>
              <a:t>A</a:t>
            </a:r>
            <a:r>
              <a:rPr lang="en-US" dirty="0">
                <a:latin typeface="Arial Nova" panose="020B0504020202020204" pitchFamily="34" charset="0"/>
                <a:ea typeface="Times New Roman" panose="02020603050405020304" pitchFamily="18" charset="0"/>
                <a:cs typeface="Times New Roman" panose="02020603050405020304" pitchFamily="18" charset="0"/>
              </a:rPr>
              <a:t>s.</a:t>
            </a: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3.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4.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ommuni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te</a:t>
            </a:r>
            <a:r>
              <a:rPr lang="en-US" spc="-6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the</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5.   Enh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ilit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03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1BD4-4336-5FEB-9180-C4B035FF8922}"/>
              </a:ext>
            </a:extLst>
          </p:cNvPr>
          <p:cNvSpPr>
            <a:spLocks noGrp="1"/>
          </p:cNvSpPr>
          <p:nvPr>
            <p:ph type="title"/>
          </p:nvPr>
        </p:nvSpPr>
        <p:spPr>
          <a:xfrm>
            <a:off x="233083" y="197223"/>
            <a:ext cx="9188823" cy="744071"/>
          </a:xfrm>
        </p:spPr>
        <p:txBody>
          <a:bodyPr>
            <a:noAutofit/>
          </a:bodyPr>
          <a:lstStyle/>
          <a:p>
            <a:r>
              <a:rPr lang="en-US" sz="1800" b="1"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GOAL</a:t>
            </a:r>
            <a:r>
              <a:rPr lang="en-US" sz="1800" b="1" spc="-3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b="1"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b="1"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cr</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se</a:t>
            </a:r>
            <a:r>
              <a:rPr lang="en-US" sz="18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ll</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on</a:t>
            </a:r>
            <a:r>
              <a:rPr lang="en-US" sz="1800" spc="-3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w</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h</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k</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y</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k</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ho</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d</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r>
              <a:rPr lang="en-US" sz="1800" spc="-4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g</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ow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he</a:t>
            </a:r>
            <a:r>
              <a:rPr lang="en-US" sz="1800" spc="-2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rec</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ogn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on</a:t>
            </a:r>
            <a:r>
              <a:rPr lang="en-US" sz="1800" spc="-4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of</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d</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r>
              <a:rPr lang="en-US" sz="18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he</a:t>
            </a:r>
            <a:r>
              <a:rPr lang="en-US" sz="1800" spc="-2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ndus</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y,</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p</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ov</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de</a:t>
            </a:r>
            <a:r>
              <a:rPr lang="en-US" sz="1800" spc="-3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dge</a:t>
            </a:r>
            <a:r>
              <a:rPr lang="en-US" sz="18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b</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w</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t>
            </a:r>
            <a:r>
              <a:rPr lang="en-US" sz="1800" spc="-3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p</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odu</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on</a:t>
            </a:r>
            <a:r>
              <a:rPr lang="en-US" sz="1800" spc="-3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nd</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nd</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us</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br>
              <a:rPr lang="en-US" sz="1800" dirty="0">
                <a:solidFill>
                  <a:schemeClr val="accent1">
                    <a:lumMod val="50000"/>
                  </a:schemeClr>
                </a:solidFill>
                <a:effectLst/>
                <a:latin typeface="Arial Nova" panose="020B0504020202020204" pitchFamily="34" charset="0"/>
                <a:ea typeface="Calibri" panose="020F0502020204030204" pitchFamily="34" charset="0"/>
                <a:cs typeface="Times New Roman" panose="02020603050405020304" pitchFamily="18" charset="0"/>
              </a:rPr>
            </a:br>
            <a:endParaRPr lang="en-US" sz="1800" dirty="0">
              <a:solidFill>
                <a:schemeClr val="accent1">
                  <a:lumMod val="50000"/>
                </a:schemeClr>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E385C183-CC67-AC84-82F2-E5FF4F6D431A}"/>
              </a:ext>
            </a:extLst>
          </p:cNvPr>
          <p:cNvSpPr>
            <a:spLocks noGrp="1"/>
          </p:cNvSpPr>
          <p:nvPr>
            <p:ph idx="1"/>
          </p:nvPr>
        </p:nvSpPr>
        <p:spPr>
          <a:xfrm>
            <a:off x="233082" y="941294"/>
            <a:ext cx="9753599" cy="5558117"/>
          </a:xfrm>
        </p:spPr>
        <p:txBody>
          <a:bodyPr>
            <a:normAutofit lnSpcReduction="10000"/>
          </a:bodyPr>
          <a:lstStyle/>
          <a:p>
            <a:pPr marL="63500" marR="0">
              <a:lnSpc>
                <a:spcPct val="115000"/>
              </a:lnSpc>
              <a:spcBef>
                <a:spcPts val="0"/>
              </a:spcBef>
              <a:spcAft>
                <a:spcPts val="0"/>
              </a:spcAft>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#1:</a:t>
            </a:r>
            <a:r>
              <a:rPr lang="en-US" sz="1600" i="1"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by:</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577850" lvl="1" indent="0">
              <a:lnSpc>
                <a:spcPct val="115000"/>
              </a:lnSpc>
              <a:spcBef>
                <a:spcPts val="0"/>
              </a:spcBef>
              <a:buNone/>
            </a:pP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6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ce</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b.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odu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pPr marL="577850" lvl="1" indent="0">
              <a:lnSpc>
                <a:spcPct val="115000"/>
              </a:lnSpc>
              <a:spcBef>
                <a:spcPts val="0"/>
              </a:spcBef>
              <a:buNone/>
            </a:pP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6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ts val="1300"/>
              </a:lnSpc>
              <a:spcBef>
                <a:spcPts val="80"/>
              </a:spcBef>
              <a:spcAft>
                <a:spcPts val="0"/>
              </a:spcAft>
              <a:buNone/>
            </a:pPr>
            <a:r>
              <a:rPr lang="en-US" sz="1600" dirty="0">
                <a:effectLst/>
                <a:latin typeface="Arial Nova" panose="020B0504020202020204" pitchFamily="34" charset="0"/>
                <a:ea typeface="Calibri" panose="020F0502020204030204" pitchFamily="34" charset="0"/>
                <a:cs typeface="Times New Roman" panose="02020603050405020304" pitchFamily="18" charset="0"/>
              </a:rPr>
              <a:t> </a:t>
            </a:r>
          </a:p>
          <a:p>
            <a:pPr marL="63500" marR="27940">
              <a:lnSpc>
                <a:spcPct val="115000"/>
              </a:lnSpc>
              <a:spcBef>
                <a:spcPts val="0"/>
              </a:spcBef>
              <a:spcAft>
                <a:spcPts val="0"/>
              </a:spcAft>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#2: </a:t>
            </a:r>
            <a:r>
              <a:rPr lang="en-US" sz="1600" i="1"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De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nt</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 how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eff</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6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k </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 			mutu</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lly</a:t>
            </a:r>
            <a:r>
              <a:rPr lang="en-US" sz="1600"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tionship.</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ts val="1300"/>
              </a:lnSpc>
              <a:spcBef>
                <a:spcPts val="80"/>
              </a:spcBef>
              <a:spcAft>
                <a:spcPts val="0"/>
              </a:spcAft>
              <a:buNone/>
            </a:pPr>
            <a:r>
              <a:rPr lang="en-US" sz="1600" dirty="0">
                <a:effectLst/>
                <a:latin typeface="Arial Nova" panose="020B0504020202020204" pitchFamily="34" charset="0"/>
                <a:ea typeface="Calibri" panose="020F0502020204030204" pitchFamily="34" charset="0"/>
                <a:cs typeface="Times New Roman" panose="02020603050405020304" pitchFamily="18" charset="0"/>
              </a:rPr>
              <a:t> </a:t>
            </a:r>
          </a:p>
          <a:p>
            <a:pPr marL="63500" marR="345440">
              <a:lnSpc>
                <a:spcPct val="115000"/>
              </a:lnSpc>
              <a:spcBef>
                <a:spcPts val="0"/>
              </a:spcBef>
              <a:spcAft>
                <a:spcPts val="0"/>
              </a:spcAft>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#3: </a:t>
            </a:r>
            <a:r>
              <a:rPr lang="en-US" sz="1600" i="1"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ef</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ss</a:t>
            </a:r>
            <a:r>
              <a:rPr lang="en-US" sz="1600"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indent="0">
              <a:lnSpc>
                <a:spcPts val="1300"/>
              </a:lnSpc>
              <a:spcBef>
                <a:spcPts val="80"/>
              </a:spcBef>
              <a:spcAft>
                <a:spcPts val="0"/>
              </a:spcAft>
              <a:buNone/>
            </a:pPr>
            <a:r>
              <a:rPr lang="en-US" sz="1600" dirty="0">
                <a:effectLst/>
                <a:latin typeface="Arial Nova" panose="020B0504020202020204" pitchFamily="34" charset="0"/>
                <a:ea typeface="Calibri" panose="020F0502020204030204" pitchFamily="34" charset="0"/>
                <a:cs typeface="Times New Roman" panose="02020603050405020304" pitchFamily="18" charset="0"/>
              </a:rPr>
              <a:t> </a:t>
            </a:r>
          </a:p>
          <a:p>
            <a:pPr marL="63500" marR="0">
              <a:lnSpc>
                <a:spcPct val="115000"/>
              </a:lnSpc>
              <a:spcBef>
                <a:spcPts val="0"/>
              </a:spcBef>
              <a:spcAft>
                <a:spcPts val="0"/>
              </a:spcAft>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#4:</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nue</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w</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k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x</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lli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z="1600" dirty="0">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600" spc="-25" dirty="0">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520700" marR="0">
              <a:lnSpc>
                <a:spcPct val="115000"/>
              </a:lnSpc>
              <a:spcBef>
                <a:spcPts val="0"/>
              </a:spcBef>
              <a:spcAft>
                <a:spcPts val="0"/>
              </a:spcAft>
            </a:pP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p>
          <a:p>
            <a:pPr marL="5778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out</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w</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k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rc</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x</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ndus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xp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EU</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oppo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rre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re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nt</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p>
          <a:p>
            <a:pPr marL="577850" lvl="1" indent="0">
              <a:spcBef>
                <a:spcPts val="0"/>
              </a:spcBef>
              <a:buNone/>
            </a:pP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pPr>
              <a:lnSpc>
                <a:spcPct val="115000"/>
              </a:lnSpc>
              <a:spcBef>
                <a:spcPts val="335"/>
              </a:spcBef>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#5</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ogn</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z</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suppo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533400" marR="0">
              <a:lnSpc>
                <a:spcPct val="115000"/>
              </a:lnSpc>
              <a:spcBef>
                <a:spcPts val="0"/>
              </a:spcBef>
              <a:spcAft>
                <a:spcPts val="0"/>
              </a:spcAft>
            </a:pP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p>
          <a:p>
            <a:pPr marL="590550" lvl="1" indent="0">
              <a:lnSpc>
                <a:spcPct val="115000"/>
              </a:lnSpc>
              <a:spcBef>
                <a:spcPts val="0"/>
              </a:spcBef>
              <a:buNone/>
            </a:pPr>
            <a:r>
              <a:rPr lang="en-US"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De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ogn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iti</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oy</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mic</a:t>
            </a:r>
            <a:r>
              <a:rPr lang="en-US"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institutions,</a:t>
            </a:r>
            <a:r>
              <a:rPr lang="en-US"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CP</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onsu</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k</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ods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go</a:t>
            </a:r>
            <a:r>
              <a:rPr lang="en-US" spc="1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nt</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s </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pp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dirty="0">
              <a:effectLst/>
              <a:latin typeface="Arial Nova" panose="020B05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65636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5CB5-2B85-DDCD-F82F-036C4B191399}"/>
              </a:ext>
            </a:extLst>
          </p:cNvPr>
          <p:cNvSpPr>
            <a:spLocks noGrp="1"/>
          </p:cNvSpPr>
          <p:nvPr>
            <p:ph type="title"/>
          </p:nvPr>
        </p:nvSpPr>
        <p:spPr>
          <a:xfrm>
            <a:off x="480111" y="358589"/>
            <a:ext cx="8596668" cy="779929"/>
          </a:xfrm>
        </p:spPr>
        <p:txBody>
          <a:bodyPr>
            <a:noAutofit/>
          </a:bodyPr>
          <a:lstStyle/>
          <a:p>
            <a:r>
              <a:rPr lang="en-US" sz="1800" b="1"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GOAL</a:t>
            </a:r>
            <a:r>
              <a:rPr lang="en-US" sz="1800" b="1" spc="-3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b="1"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b="1"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t>
            </a:r>
            <a:r>
              <a:rPr lang="en-US" sz="1800" b="1"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cr</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se</a:t>
            </a:r>
            <a:r>
              <a:rPr lang="en-US" sz="18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p</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ip</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tion</a:t>
            </a:r>
            <a:r>
              <a:rPr lang="en-US" sz="1800" spc="-4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of</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CC</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t>
            </a:r>
            <a:r>
              <a:rPr lang="en-US" sz="1800" spc="-2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spc="-4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nd</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a:t>
            </a:r>
            <a:r>
              <a:rPr lang="en-US" sz="1800" spc="1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l</a:t>
            </a:r>
            <a:r>
              <a:rPr lang="en-US" sz="1800" spc="-4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bo</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ar</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ds</a:t>
            </a:r>
            <a:r>
              <a:rPr lang="en-US" sz="1800" spc="-1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nd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c</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ommitt</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spc="-5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 </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ac</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tiviti</a:t>
            </a:r>
            <a:r>
              <a:rPr lang="en-US" sz="1800" spc="-5"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e</a:t>
            </a:r>
            <a:r>
              <a:rPr lang="en-US" sz="1800" dirty="0">
                <a:solidFill>
                  <a:schemeClr val="accent1">
                    <a:lumMod val="50000"/>
                  </a:schemeClr>
                </a:solidFill>
                <a:effectLst/>
                <a:latin typeface="Arial Nova" panose="020B0504020202020204" pitchFamily="34" charset="0"/>
                <a:ea typeface="Times New Roman" panose="02020603050405020304" pitchFamily="18" charset="0"/>
                <a:cs typeface="Times New Roman" panose="02020603050405020304" pitchFamily="18" charset="0"/>
              </a:rPr>
              <a:t>s.</a:t>
            </a:r>
            <a:br>
              <a:rPr lang="en-US" sz="1800" dirty="0">
                <a:solidFill>
                  <a:schemeClr val="accent1">
                    <a:lumMod val="50000"/>
                  </a:schemeClr>
                </a:solidFill>
                <a:effectLst/>
                <a:latin typeface="Arial Nova" panose="020B0504020202020204" pitchFamily="34" charset="0"/>
                <a:ea typeface="Calibri" panose="020F0502020204030204" pitchFamily="34" charset="0"/>
                <a:cs typeface="Times New Roman" panose="02020603050405020304" pitchFamily="18" charset="0"/>
              </a:rPr>
            </a:br>
            <a:endParaRPr lang="en-US" sz="1800" dirty="0">
              <a:solidFill>
                <a:schemeClr val="accent1">
                  <a:lumMod val="50000"/>
                </a:schemeClr>
              </a:solidFill>
              <a:latin typeface="Arial Nova" panose="020B0504020202020204" pitchFamily="34" charset="0"/>
            </a:endParaRPr>
          </a:p>
        </p:txBody>
      </p:sp>
      <p:sp>
        <p:nvSpPr>
          <p:cNvPr id="3" name="Content Placeholder 2">
            <a:extLst>
              <a:ext uri="{FF2B5EF4-FFF2-40B4-BE49-F238E27FC236}">
                <a16:creationId xmlns:a16="http://schemas.microsoft.com/office/drawing/2014/main" id="{3F4771DE-3C29-BAC8-4B5B-03317EB7E62B}"/>
              </a:ext>
            </a:extLst>
          </p:cNvPr>
          <p:cNvSpPr>
            <a:spLocks noGrp="1"/>
          </p:cNvSpPr>
          <p:nvPr>
            <p:ph idx="1"/>
          </p:nvPr>
        </p:nvSpPr>
        <p:spPr>
          <a:xfrm>
            <a:off x="480111" y="1398590"/>
            <a:ext cx="9112124" cy="3056870"/>
          </a:xfrm>
        </p:spPr>
        <p:txBody>
          <a:bodyPr/>
          <a:lstStyle/>
          <a:p>
            <a:pPr marL="76200" marR="0">
              <a:lnSpc>
                <a:spcPct val="115000"/>
              </a:lnSpc>
              <a:spcBef>
                <a:spcPts val="0"/>
              </a:spcBef>
              <a:spcAft>
                <a:spcPts val="0"/>
              </a:spcAft>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z="1600" i="1"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us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ss</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isits</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Da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533400" marR="0">
              <a:lnSpc>
                <a:spcPct val="115000"/>
              </a:lnSpc>
              <a:spcBef>
                <a:spcPts val="0"/>
              </a:spcBef>
              <a:spcAft>
                <a:spcPts val="0"/>
              </a:spcAft>
            </a:pP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647700" indent="0">
              <a:lnSpc>
                <a:spcPct val="115000"/>
              </a:lnSpc>
              <a:spcBef>
                <a:spcPts val="0"/>
              </a:spcBef>
              <a:buNone/>
            </a:pP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ge</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oli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y</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ommitt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ith</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ob</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ve.</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76200" marR="0">
              <a:lnSpc>
                <a:spcPct val="115000"/>
              </a:lnSpc>
              <a:spcBef>
                <a:spcPts val="0"/>
              </a:spcBef>
              <a:spcAft>
                <a:spcPts val="0"/>
              </a:spcAft>
            </a:pPr>
            <a:endPar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endParaRPr>
          </a:p>
          <a:p>
            <a:pPr marL="76200" marR="0">
              <a:lnSpc>
                <a:spcPct val="115000"/>
              </a:lnSpc>
              <a:spcBef>
                <a:spcPts val="0"/>
              </a:spcBef>
              <a:spcAft>
                <a:spcPts val="0"/>
              </a:spcAft>
            </a:pP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i="1" spc="-5"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i="1"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i="1" dirty="0">
                <a:effectLst/>
                <a:latin typeface="Arial Nova" panose="020B0504020202020204" pitchFamily="34" charset="0"/>
                <a:ea typeface="Times New Roman" panose="02020603050405020304" pitchFamily="18" charset="0"/>
                <a:cs typeface="Times New Roman" panose="02020603050405020304" pitchFamily="18" charset="0"/>
              </a:rPr>
              <a:t>#2: </a:t>
            </a:r>
            <a:r>
              <a:rPr lang="en-US" sz="1600" i="1" spc="1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3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op</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3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us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d</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nnu</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ee</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533400" marR="0">
              <a:lnSpc>
                <a:spcPct val="115000"/>
              </a:lnSpc>
              <a:spcBef>
                <a:spcPts val="0"/>
              </a:spcBef>
              <a:spcAft>
                <a:spcPts val="0"/>
              </a:spcAft>
            </a:pP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St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647700" marR="0" indent="0">
              <a:lnSpc>
                <a:spcPct val="115000"/>
              </a:lnSpc>
              <a:spcBef>
                <a:spcPts val="0"/>
              </a:spcBef>
              <a:spcAft>
                <a:spcPts val="0"/>
              </a:spcAft>
              <a:buNone/>
            </a:pP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1.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sk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un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on.</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76200" marR="30480">
              <a:lnSpc>
                <a:spcPct val="115000"/>
              </a:lnSpc>
              <a:spcBef>
                <a:spcPts val="0"/>
              </a:spcBef>
              <a:spcAft>
                <a:spcPts val="0"/>
              </a:spcAft>
            </a:pPr>
            <a:endParaRPr lang="en-US" sz="1600" spc="-5" dirty="0">
              <a:effectLst/>
              <a:latin typeface="Arial Nova" panose="020B0504020202020204" pitchFamily="34" charset="0"/>
              <a:ea typeface="Times New Roman" panose="02020603050405020304" pitchFamily="18" charset="0"/>
              <a:cs typeface="Times New Roman" panose="02020603050405020304" pitchFamily="18" charset="0"/>
            </a:endParaRPr>
          </a:p>
          <a:p>
            <a:pPr marL="76200" marR="30480">
              <a:lnSpc>
                <a:spcPct val="115000"/>
              </a:lnSpc>
              <a:spcBef>
                <a:spcPts val="0"/>
              </a:spcBef>
              <a:spcAft>
                <a:spcPts val="0"/>
              </a:spcAft>
            </a:pP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j</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ec</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ve</a:t>
            </a:r>
            <a:r>
              <a:rPr lang="en-US" sz="1600" spc="-4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#3:</a:t>
            </a:r>
            <a:r>
              <a:rPr lang="en-US" sz="1600" spc="28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ge</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h</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Ex</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ommitt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5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w</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ith</a:t>
            </a:r>
            <a:r>
              <a:rPr lang="en-US" sz="1600" spc="-1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xp</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r</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he</a:t>
            </a:r>
            <a:r>
              <a:rPr lang="en-US" sz="1600" spc="-2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po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ti</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4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of</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g</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ng</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l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x</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c</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o</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mmitt</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ee</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nd</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x</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a</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m</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25"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wh</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er</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e</a:t>
            </a:r>
            <a:r>
              <a:rPr lang="en-US" sz="1600" spc="-10" dirty="0">
                <a:effectLst/>
                <a:latin typeface="Arial Nova" panose="020B0504020202020204" pitchFamily="34" charset="0"/>
                <a:ea typeface="Times New Roman" panose="02020603050405020304" pitchFamily="18" charset="0"/>
                <a:cs typeface="Times New Roman" panose="02020603050405020304" pitchFamily="18" charset="0"/>
              </a:rPr>
              <a:t> </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fea</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s</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i</a:t>
            </a:r>
            <a:r>
              <a:rPr lang="en-US" sz="1600" dirty="0">
                <a:effectLst/>
                <a:latin typeface="Arial Nova" panose="020B0504020202020204" pitchFamily="34" charset="0"/>
                <a:ea typeface="Times New Roman" panose="02020603050405020304" pitchFamily="18" charset="0"/>
                <a:cs typeface="Times New Roman" panose="02020603050405020304" pitchFamily="18" charset="0"/>
              </a:rPr>
              <a:t>b</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l</a:t>
            </a:r>
            <a:r>
              <a:rPr lang="en-US" sz="1600" spc="-5" dirty="0">
                <a:effectLst/>
                <a:latin typeface="Arial Nova" panose="020B0504020202020204" pitchFamily="34" charset="0"/>
                <a:ea typeface="Times New Roman" panose="02020603050405020304" pitchFamily="18" charset="0"/>
                <a:cs typeface="Times New Roman" panose="02020603050405020304" pitchFamily="18" charset="0"/>
              </a:rPr>
              <a:t>e.</a:t>
            </a: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9354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 name="Content Placeholder 8" descr="Overhead of communal office desk pod">
            <a:extLst>
              <a:ext uri="{FF2B5EF4-FFF2-40B4-BE49-F238E27FC236}">
                <a16:creationId xmlns:a16="http://schemas.microsoft.com/office/drawing/2014/main" id="{796CB267-EDB9-41E5-CF77-0BE189F478A7}"/>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p:blipFill>
        <p:spPr>
          <a:xfrm>
            <a:off x="4634752" y="-1"/>
            <a:ext cx="7557247"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4421EE8E-6C10-AE1D-688B-5238CDA3EE46}"/>
              </a:ext>
            </a:extLst>
          </p:cNvPr>
          <p:cNvSpPr>
            <a:spLocks noGrp="1"/>
          </p:cNvSpPr>
          <p:nvPr>
            <p:ph type="title"/>
          </p:nvPr>
        </p:nvSpPr>
        <p:spPr>
          <a:xfrm>
            <a:off x="677334" y="672353"/>
            <a:ext cx="3851123" cy="1066800"/>
          </a:xfrm>
          <a:custGeom>
            <a:avLst/>
            <a:gdLst>
              <a:gd name="connsiteX0" fmla="*/ 0 w 3851123"/>
              <a:gd name="connsiteY0" fmla="*/ 0 h 1066800"/>
              <a:gd name="connsiteX1" fmla="*/ 641854 w 3851123"/>
              <a:gd name="connsiteY1" fmla="*/ 0 h 1066800"/>
              <a:gd name="connsiteX2" fmla="*/ 1206685 w 3851123"/>
              <a:gd name="connsiteY2" fmla="*/ 0 h 1066800"/>
              <a:gd name="connsiteX3" fmla="*/ 1733005 w 3851123"/>
              <a:gd name="connsiteY3" fmla="*/ 0 h 1066800"/>
              <a:gd name="connsiteX4" fmla="*/ 2259325 w 3851123"/>
              <a:gd name="connsiteY4" fmla="*/ 0 h 1066800"/>
              <a:gd name="connsiteX5" fmla="*/ 2939691 w 3851123"/>
              <a:gd name="connsiteY5" fmla="*/ 0 h 1066800"/>
              <a:gd name="connsiteX6" fmla="*/ 3851123 w 3851123"/>
              <a:gd name="connsiteY6" fmla="*/ 0 h 1066800"/>
              <a:gd name="connsiteX7" fmla="*/ 3851123 w 3851123"/>
              <a:gd name="connsiteY7" fmla="*/ 522732 h 1066800"/>
              <a:gd name="connsiteX8" fmla="*/ 3851123 w 3851123"/>
              <a:gd name="connsiteY8" fmla="*/ 1066800 h 1066800"/>
              <a:gd name="connsiteX9" fmla="*/ 3247780 w 3851123"/>
              <a:gd name="connsiteY9" fmla="*/ 1066800 h 1066800"/>
              <a:gd name="connsiteX10" fmla="*/ 2682949 w 3851123"/>
              <a:gd name="connsiteY10" fmla="*/ 1066800 h 1066800"/>
              <a:gd name="connsiteX11" fmla="*/ 1964073 w 3851123"/>
              <a:gd name="connsiteY11" fmla="*/ 1066800 h 1066800"/>
              <a:gd name="connsiteX12" fmla="*/ 1283708 w 3851123"/>
              <a:gd name="connsiteY12" fmla="*/ 1066800 h 1066800"/>
              <a:gd name="connsiteX13" fmla="*/ 757388 w 3851123"/>
              <a:gd name="connsiteY13" fmla="*/ 1066800 h 1066800"/>
              <a:gd name="connsiteX14" fmla="*/ 0 w 3851123"/>
              <a:gd name="connsiteY14" fmla="*/ 1066800 h 1066800"/>
              <a:gd name="connsiteX15" fmla="*/ 0 w 3851123"/>
              <a:gd name="connsiteY15" fmla="*/ 554736 h 1066800"/>
              <a:gd name="connsiteX16" fmla="*/ 0 w 3851123"/>
              <a:gd name="connsiteY1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1123" h="1066800" fill="none" extrusionOk="0">
                <a:moveTo>
                  <a:pt x="0" y="0"/>
                </a:moveTo>
                <a:cubicBezTo>
                  <a:pt x="260146" y="-1089"/>
                  <a:pt x="482939" y="7118"/>
                  <a:pt x="641854" y="0"/>
                </a:cubicBezTo>
                <a:cubicBezTo>
                  <a:pt x="800769" y="-7118"/>
                  <a:pt x="1039518" y="-2628"/>
                  <a:pt x="1206685" y="0"/>
                </a:cubicBezTo>
                <a:cubicBezTo>
                  <a:pt x="1373852" y="2628"/>
                  <a:pt x="1473616" y="372"/>
                  <a:pt x="1733005" y="0"/>
                </a:cubicBezTo>
                <a:cubicBezTo>
                  <a:pt x="1992394" y="-372"/>
                  <a:pt x="2102253" y="20952"/>
                  <a:pt x="2259325" y="0"/>
                </a:cubicBezTo>
                <a:cubicBezTo>
                  <a:pt x="2416397" y="-20952"/>
                  <a:pt x="2725875" y="-18834"/>
                  <a:pt x="2939691" y="0"/>
                </a:cubicBezTo>
                <a:cubicBezTo>
                  <a:pt x="3153507" y="18834"/>
                  <a:pt x="3473656" y="-7973"/>
                  <a:pt x="3851123" y="0"/>
                </a:cubicBezTo>
                <a:cubicBezTo>
                  <a:pt x="3846150" y="227466"/>
                  <a:pt x="3841063" y="315176"/>
                  <a:pt x="3851123" y="522732"/>
                </a:cubicBezTo>
                <a:cubicBezTo>
                  <a:pt x="3861183" y="730288"/>
                  <a:pt x="3831178" y="915713"/>
                  <a:pt x="3851123" y="1066800"/>
                </a:cubicBezTo>
                <a:cubicBezTo>
                  <a:pt x="3631825" y="1094320"/>
                  <a:pt x="3502467" y="1046120"/>
                  <a:pt x="3247780" y="1066800"/>
                </a:cubicBezTo>
                <a:cubicBezTo>
                  <a:pt x="2993093" y="1087480"/>
                  <a:pt x="2846609" y="1079670"/>
                  <a:pt x="2682949" y="1066800"/>
                </a:cubicBezTo>
                <a:cubicBezTo>
                  <a:pt x="2519289" y="1053930"/>
                  <a:pt x="2308768" y="1062644"/>
                  <a:pt x="1964073" y="1066800"/>
                </a:cubicBezTo>
                <a:cubicBezTo>
                  <a:pt x="1619378" y="1070956"/>
                  <a:pt x="1507296" y="1037730"/>
                  <a:pt x="1283708" y="1066800"/>
                </a:cubicBezTo>
                <a:cubicBezTo>
                  <a:pt x="1060120" y="1095870"/>
                  <a:pt x="891302" y="1080623"/>
                  <a:pt x="757388" y="1066800"/>
                </a:cubicBezTo>
                <a:cubicBezTo>
                  <a:pt x="623474" y="1052977"/>
                  <a:pt x="331931" y="1078302"/>
                  <a:pt x="0" y="1066800"/>
                </a:cubicBezTo>
                <a:cubicBezTo>
                  <a:pt x="-13439" y="818911"/>
                  <a:pt x="-23278" y="731115"/>
                  <a:pt x="0" y="554736"/>
                </a:cubicBezTo>
                <a:cubicBezTo>
                  <a:pt x="23278" y="378357"/>
                  <a:pt x="-9650" y="203671"/>
                  <a:pt x="0" y="0"/>
                </a:cubicBezTo>
                <a:close/>
              </a:path>
              <a:path w="3851123" h="1066800" stroke="0" extrusionOk="0">
                <a:moveTo>
                  <a:pt x="0" y="0"/>
                </a:moveTo>
                <a:cubicBezTo>
                  <a:pt x="208978" y="19146"/>
                  <a:pt x="317680" y="-17478"/>
                  <a:pt x="603343" y="0"/>
                </a:cubicBezTo>
                <a:cubicBezTo>
                  <a:pt x="889006" y="17478"/>
                  <a:pt x="994834" y="-902"/>
                  <a:pt x="1206685" y="0"/>
                </a:cubicBezTo>
                <a:cubicBezTo>
                  <a:pt x="1418536" y="902"/>
                  <a:pt x="1701256" y="23579"/>
                  <a:pt x="1925561" y="0"/>
                </a:cubicBezTo>
                <a:cubicBezTo>
                  <a:pt x="2149866" y="-23579"/>
                  <a:pt x="2278058" y="-26919"/>
                  <a:pt x="2567415" y="0"/>
                </a:cubicBezTo>
                <a:cubicBezTo>
                  <a:pt x="2856772" y="26919"/>
                  <a:pt x="2943844" y="-34847"/>
                  <a:pt x="3286292" y="0"/>
                </a:cubicBezTo>
                <a:cubicBezTo>
                  <a:pt x="3628740" y="34847"/>
                  <a:pt x="3634593" y="26311"/>
                  <a:pt x="3851123" y="0"/>
                </a:cubicBezTo>
                <a:cubicBezTo>
                  <a:pt x="3825961" y="183475"/>
                  <a:pt x="3874669" y="273644"/>
                  <a:pt x="3851123" y="522732"/>
                </a:cubicBezTo>
                <a:cubicBezTo>
                  <a:pt x="3827577" y="771820"/>
                  <a:pt x="3855160" y="919222"/>
                  <a:pt x="3851123" y="1066800"/>
                </a:cubicBezTo>
                <a:cubicBezTo>
                  <a:pt x="3693518" y="1085453"/>
                  <a:pt x="3342263" y="1075646"/>
                  <a:pt x="3209269" y="1066800"/>
                </a:cubicBezTo>
                <a:cubicBezTo>
                  <a:pt x="3076275" y="1057954"/>
                  <a:pt x="2719949" y="1052290"/>
                  <a:pt x="2490393" y="1066800"/>
                </a:cubicBezTo>
                <a:cubicBezTo>
                  <a:pt x="2260837" y="1081310"/>
                  <a:pt x="2066875" y="1071530"/>
                  <a:pt x="1887050" y="1066800"/>
                </a:cubicBezTo>
                <a:cubicBezTo>
                  <a:pt x="1707225" y="1062070"/>
                  <a:pt x="1499123" y="1085467"/>
                  <a:pt x="1360730" y="1066800"/>
                </a:cubicBezTo>
                <a:cubicBezTo>
                  <a:pt x="1222337" y="1048133"/>
                  <a:pt x="897191" y="1097712"/>
                  <a:pt x="641854" y="1066800"/>
                </a:cubicBezTo>
                <a:cubicBezTo>
                  <a:pt x="386517" y="1035888"/>
                  <a:pt x="231292" y="1059935"/>
                  <a:pt x="0" y="1066800"/>
                </a:cubicBezTo>
                <a:cubicBezTo>
                  <a:pt x="21996" y="938079"/>
                  <a:pt x="-4218" y="757661"/>
                  <a:pt x="0" y="565404"/>
                </a:cubicBezTo>
                <a:cubicBezTo>
                  <a:pt x="4218" y="373147"/>
                  <a:pt x="16607" y="262967"/>
                  <a:pt x="0" y="0"/>
                </a:cubicBezTo>
                <a:close/>
              </a:path>
            </a:pathLst>
          </a:custGeom>
          <a:ln w="38100">
            <a:extLst>
              <a:ext uri="{C807C97D-BFC1-408E-A445-0C87EB9F89A2}">
                <ask:lineSketchStyleProps xmlns:ask="http://schemas.microsoft.com/office/drawing/2018/sketchyshapes" sd="3913686732">
                  <ask:type>
                    <ask:lineSketchFreehand/>
                  </ask:type>
                </ask:lineSketchStyleProps>
              </a:ext>
            </a:extLst>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fontScale="90000"/>
          </a:bodyPr>
          <a:lstStyle/>
          <a:p>
            <a:pPr algn="ctr"/>
            <a:r>
              <a:rPr lang="en-US" sz="3300" b="1" dirty="0">
                <a:solidFill>
                  <a:schemeClr val="accent1">
                    <a:lumMod val="50000"/>
                  </a:schemeClr>
                </a:solidFill>
              </a:rPr>
              <a:t>2026 Update to </a:t>
            </a:r>
            <a:r>
              <a:rPr lang="en-US" sz="3300" b="1" dirty="0">
                <a:solidFill>
                  <a:schemeClr val="accent1">
                    <a:lumMod val="50000"/>
                  </a:schemeClr>
                </a:solidFill>
                <a:latin typeface="Arial Nova" panose="020B0504020202020204" pitchFamily="34" charset="0"/>
              </a:rPr>
              <a:t>ICCA</a:t>
            </a:r>
            <a:r>
              <a:rPr lang="en-US" sz="3300" b="1" dirty="0">
                <a:solidFill>
                  <a:schemeClr val="accent1">
                    <a:lumMod val="50000"/>
                  </a:schemeClr>
                </a:solidFill>
              </a:rPr>
              <a:t> Strategic Plan</a:t>
            </a:r>
          </a:p>
        </p:txBody>
      </p:sp>
      <p:sp>
        <p:nvSpPr>
          <p:cNvPr id="6" name="Content Placeholder 5">
            <a:extLst>
              <a:ext uri="{FF2B5EF4-FFF2-40B4-BE49-F238E27FC236}">
                <a16:creationId xmlns:a16="http://schemas.microsoft.com/office/drawing/2014/main" id="{0E484A6B-95CC-AE0C-B0AF-86F842B415ED}"/>
              </a:ext>
            </a:extLst>
          </p:cNvPr>
          <p:cNvSpPr>
            <a:spLocks noGrp="1"/>
          </p:cNvSpPr>
          <p:nvPr>
            <p:ph sz="half" idx="1"/>
          </p:nvPr>
        </p:nvSpPr>
        <p:spPr>
          <a:xfrm>
            <a:off x="677333" y="2160589"/>
            <a:ext cx="4763557" cy="3880773"/>
          </a:xfrm>
        </p:spPr>
        <p:txBody>
          <a:bodyPr vert="horz" lIns="91440" tIns="45720" rIns="91440" bIns="45720" rtlCol="0">
            <a:normAutofit fontScale="92500"/>
          </a:bodyPr>
          <a:lstStyle/>
          <a:p>
            <a:pPr marL="0" indent="0">
              <a:buNone/>
            </a:pPr>
            <a:r>
              <a:rPr lang="en-US" sz="2400" dirty="0">
                <a:latin typeface="Arial Nova" panose="020B0504020202020204" pitchFamily="34" charset="0"/>
              </a:rPr>
              <a:t>Need a Task Force to begin work on the 2026-2028 Plan.</a:t>
            </a:r>
          </a:p>
          <a:p>
            <a:pPr lvl="1"/>
            <a:r>
              <a:rPr lang="en-US" sz="2200" dirty="0">
                <a:latin typeface="Arial Nova" panose="020B0504020202020204" pitchFamily="34" charset="0"/>
              </a:rPr>
              <a:t>Review 2023-2025 Plan</a:t>
            </a:r>
          </a:p>
          <a:p>
            <a:pPr lvl="2"/>
            <a:r>
              <a:rPr lang="en-US" sz="2000" dirty="0">
                <a:latin typeface="Arial Nova" panose="020B0504020202020204" pitchFamily="34" charset="0"/>
              </a:rPr>
              <a:t>Accomplishments</a:t>
            </a:r>
          </a:p>
          <a:p>
            <a:pPr lvl="2"/>
            <a:r>
              <a:rPr lang="en-US" sz="2000" dirty="0">
                <a:latin typeface="Arial Nova" panose="020B0504020202020204" pitchFamily="34" charset="0"/>
              </a:rPr>
              <a:t>Short falls</a:t>
            </a:r>
          </a:p>
          <a:p>
            <a:pPr lvl="1"/>
            <a:r>
              <a:rPr lang="en-US" sz="2200" dirty="0">
                <a:latin typeface="Arial Nova" panose="020B0504020202020204" pitchFamily="34" charset="0"/>
              </a:rPr>
              <a:t>New/updated goals and objectives</a:t>
            </a:r>
          </a:p>
          <a:p>
            <a:r>
              <a:rPr lang="en-US" sz="2400" dirty="0">
                <a:latin typeface="Arial Nova" panose="020B0504020202020204" pitchFamily="34" charset="0"/>
              </a:rPr>
              <a:t>Outline for next Strategic Plan.</a:t>
            </a:r>
          </a:p>
          <a:p>
            <a:r>
              <a:rPr lang="en-US" sz="2400" dirty="0">
                <a:latin typeface="Arial Nova" panose="020B0504020202020204" pitchFamily="34" charset="0"/>
              </a:rPr>
              <a:t>Presentation this time next year.</a:t>
            </a:r>
          </a:p>
        </p:txBody>
      </p:sp>
      <p:cxnSp>
        <p:nvCxnSpPr>
          <p:cNvPr id="45" name="Straight Connector 4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16046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6" name="Straight Connector 5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Isosceles Triangle 9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Isosceles Triangle 9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BB6BB51-57C5-6C0B-C5EB-601036384FA4}"/>
              </a:ext>
            </a:extLst>
          </p:cNvPr>
          <p:cNvSpPr>
            <a:spLocks noGrp="1"/>
          </p:cNvSpPr>
          <p:nvPr>
            <p:ph type="title"/>
          </p:nvPr>
        </p:nvSpPr>
        <p:spPr>
          <a:xfrm>
            <a:off x="5536734" y="609600"/>
            <a:ext cx="3737268" cy="1320800"/>
          </a:xfrm>
        </p:spPr>
        <p:txBody>
          <a:bodyPr vert="horz" lIns="91440" tIns="45720" rIns="91440" bIns="45720" rtlCol="0" anchor="t">
            <a:normAutofit fontScale="90000"/>
          </a:bodyPr>
          <a:lstStyle/>
          <a:p>
            <a:pPr>
              <a:lnSpc>
                <a:spcPct val="90000"/>
              </a:lnSpc>
            </a:pPr>
            <a:r>
              <a:rPr lang="en-US" sz="2800" dirty="0">
                <a:solidFill>
                  <a:schemeClr val="tx2"/>
                </a:solidFill>
              </a:rPr>
              <a:t>Looking forward to a great meeting with a lot of conversation and interaction!</a:t>
            </a:r>
            <a:br>
              <a:rPr lang="en-US" sz="2800" dirty="0">
                <a:solidFill>
                  <a:schemeClr val="tx2"/>
                </a:solidFill>
              </a:rPr>
            </a:br>
            <a:br>
              <a:rPr lang="en-US" sz="2800" dirty="0">
                <a:solidFill>
                  <a:schemeClr val="tx2"/>
                </a:solidFill>
              </a:rPr>
            </a:br>
            <a:br>
              <a:rPr lang="en-US" sz="2800" dirty="0">
                <a:solidFill>
                  <a:schemeClr val="tx2"/>
                </a:solidFill>
              </a:rPr>
            </a:br>
            <a:r>
              <a:rPr lang="en-US" sz="2800" dirty="0">
                <a:solidFill>
                  <a:schemeClr val="tx2"/>
                </a:solidFill>
              </a:rPr>
              <a:t>Questions/Discussion?</a:t>
            </a:r>
            <a:br>
              <a:rPr lang="en-US" sz="2800" dirty="0"/>
            </a:br>
            <a:endParaRPr lang="en-US" sz="2800" dirty="0"/>
          </a:p>
        </p:txBody>
      </p:sp>
      <p:sp>
        <p:nvSpPr>
          <p:cNvPr id="50" name="Content Placeholder 10">
            <a:extLst>
              <a:ext uri="{FF2B5EF4-FFF2-40B4-BE49-F238E27FC236}">
                <a16:creationId xmlns:a16="http://schemas.microsoft.com/office/drawing/2014/main" id="{8892D7D9-1D6C-7226-7EBB-7B963A2ED215}"/>
              </a:ext>
            </a:extLst>
          </p:cNvPr>
          <p:cNvSpPr>
            <a:spLocks noGrp="1"/>
          </p:cNvSpPr>
          <p:nvPr>
            <p:ph sz="half" idx="1"/>
          </p:nvPr>
        </p:nvSpPr>
        <p:spPr>
          <a:xfrm>
            <a:off x="5534835" y="2916610"/>
            <a:ext cx="4348741" cy="2883554"/>
          </a:xfrm>
        </p:spPr>
        <p:txBody>
          <a:bodyPr vert="horz" lIns="91440" tIns="45720" rIns="91440" bIns="45720" rtlCol="0">
            <a:normAutofit/>
          </a:bodyPr>
          <a:lstStyle/>
          <a:p>
            <a:pPr marL="0" indent="0">
              <a:buNone/>
            </a:pPr>
            <a:endParaRPr lang="en-US" dirty="0"/>
          </a:p>
          <a:p>
            <a:pPr marL="0" indent="0">
              <a:buNone/>
            </a:pPr>
            <a:r>
              <a:rPr lang="en-US" b="1" dirty="0">
                <a:solidFill>
                  <a:schemeClr val="tx2"/>
                </a:solidFill>
              </a:rPr>
              <a:t>Thank you! Please feel free to </a:t>
            </a:r>
          </a:p>
          <a:p>
            <a:pPr marL="0" indent="0">
              <a:buNone/>
            </a:pPr>
            <a:r>
              <a:rPr lang="en-US" b="1" dirty="0">
                <a:solidFill>
                  <a:schemeClr val="tx2"/>
                </a:solidFill>
              </a:rPr>
              <a:t>contact me at any time.</a:t>
            </a:r>
          </a:p>
          <a:p>
            <a:pPr marL="0" indent="0">
              <a:buNone/>
            </a:pPr>
            <a:endParaRPr lang="en-US" b="1" dirty="0">
              <a:solidFill>
                <a:schemeClr val="tx2"/>
              </a:solidFill>
            </a:endParaRPr>
          </a:p>
          <a:p>
            <a:pPr marL="0" indent="0"/>
            <a:r>
              <a:rPr lang="en-US" b="1" dirty="0">
                <a:solidFill>
                  <a:schemeClr val="tx2"/>
                </a:solidFill>
              </a:rPr>
              <a:t>Dawn Gibas, PhD, CPSS</a:t>
            </a:r>
          </a:p>
          <a:p>
            <a:pPr marL="0" indent="0"/>
            <a:r>
              <a:rPr lang="en-US" b="1" dirty="0">
                <a:solidFill>
                  <a:schemeClr val="tx2"/>
                </a:solidFill>
              </a:rPr>
              <a:t>Director of Certifications</a:t>
            </a:r>
          </a:p>
          <a:p>
            <a:pPr marL="0" indent="0"/>
            <a:r>
              <a:rPr lang="en-US" b="1" dirty="0">
                <a:solidFill>
                  <a:schemeClr val="tx2"/>
                </a:solidFill>
              </a:rPr>
              <a:t>dgibas@sciencesocieties.org</a:t>
            </a:r>
          </a:p>
        </p:txBody>
      </p:sp>
      <p:pic>
        <p:nvPicPr>
          <p:cNvPr id="7" name="Content Placeholder 6" descr="Strips of candy">
            <a:extLst>
              <a:ext uri="{FF2B5EF4-FFF2-40B4-BE49-F238E27FC236}">
                <a16:creationId xmlns:a16="http://schemas.microsoft.com/office/drawing/2014/main" id="{F3B36C3F-6ED1-9F1A-78BD-961F1D7E23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4" name="Isosceles Triangle 9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16810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8A0407-0EF4-8AB8-4EB5-80020D8FAA24}"/>
              </a:ext>
            </a:extLst>
          </p:cNvPr>
          <p:cNvPicPr>
            <a:picLocks noGrp="1" noChangeAspect="1"/>
          </p:cNvPicPr>
          <p:nvPr>
            <p:ph idx="1"/>
          </p:nvPr>
        </p:nvPicPr>
        <p:blipFill>
          <a:blip r:embed="rId2"/>
          <a:stretch>
            <a:fillRect/>
          </a:stretch>
        </p:blipFill>
        <p:spPr>
          <a:xfrm>
            <a:off x="325925" y="63500"/>
            <a:ext cx="11506954" cy="6794500"/>
          </a:xfrm>
          <a:prstGeom prst="rect">
            <a:avLst/>
          </a:prstGeom>
        </p:spPr>
      </p:pic>
    </p:spTree>
    <p:extLst>
      <p:ext uri="{BB962C8B-B14F-4D97-AF65-F5344CB8AC3E}">
        <p14:creationId xmlns:p14="http://schemas.microsoft.com/office/powerpoint/2010/main" val="412019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7D5C27-91C0-2837-0FD9-4574158AD634}"/>
              </a:ext>
            </a:extLst>
          </p:cNvPr>
          <p:cNvSpPr txBox="1"/>
          <p:nvPr/>
        </p:nvSpPr>
        <p:spPr>
          <a:xfrm>
            <a:off x="442506" y="4443611"/>
            <a:ext cx="1480008" cy="2185214"/>
          </a:xfrm>
          <a:prstGeom prst="rect">
            <a:avLst/>
          </a:prstGeom>
          <a:noFill/>
        </p:spPr>
        <p:txBody>
          <a:bodyPr wrap="square" rtlCol="0">
            <a:spAutoFit/>
          </a:bodyPr>
          <a:lstStyle/>
          <a:p>
            <a:r>
              <a:rPr lang="en-US" sz="1050" b="1" dirty="0">
                <a:latin typeface="Arial Nova" panose="020B0504020202020204" pitchFamily="34" charset="0"/>
              </a:rPr>
              <a:t>2022 Numbers:</a:t>
            </a:r>
          </a:p>
          <a:p>
            <a:r>
              <a:rPr lang="en-US" sz="1050" dirty="0">
                <a:latin typeface="Arial Nova" panose="020B0504020202020204" pitchFamily="34" charset="0"/>
              </a:rPr>
              <a:t>CCAs 13,347</a:t>
            </a:r>
          </a:p>
          <a:p>
            <a:r>
              <a:rPr lang="en-US" sz="1050" dirty="0" err="1">
                <a:latin typeface="Arial Nova" panose="020B0504020202020204" pitchFamily="34" charset="0"/>
              </a:rPr>
              <a:t>CPAgs</a:t>
            </a:r>
            <a:r>
              <a:rPr lang="en-US" sz="1050" dirty="0">
                <a:latin typeface="Arial Nova" panose="020B0504020202020204" pitchFamily="34" charset="0"/>
              </a:rPr>
              <a:t> 436</a:t>
            </a:r>
          </a:p>
          <a:p>
            <a:r>
              <a:rPr lang="en-US" sz="1050" dirty="0">
                <a:latin typeface="Arial Nova" panose="020B0504020202020204" pitchFamily="34" charset="0"/>
              </a:rPr>
              <a:t>  CCA Retired 370</a:t>
            </a:r>
          </a:p>
          <a:p>
            <a:r>
              <a:rPr lang="en-US" sz="1050" dirty="0">
                <a:latin typeface="Arial Nova" panose="020B0504020202020204" pitchFamily="34" charset="0"/>
              </a:rPr>
              <a:t>  </a:t>
            </a:r>
            <a:r>
              <a:rPr lang="en-US" sz="1050" dirty="0" err="1">
                <a:latin typeface="Arial Nova" panose="020B0504020202020204" pitchFamily="34" charset="0"/>
              </a:rPr>
              <a:t>CPAg</a:t>
            </a:r>
            <a:r>
              <a:rPr lang="en-US" sz="1050" dirty="0">
                <a:latin typeface="Arial Nova" panose="020B0504020202020204" pitchFamily="34" charset="0"/>
              </a:rPr>
              <a:t> Retired 30</a:t>
            </a:r>
          </a:p>
          <a:p>
            <a:pPr>
              <a:spcBef>
                <a:spcPts val="600"/>
              </a:spcBef>
              <a:spcAft>
                <a:spcPts val="600"/>
              </a:spcAft>
            </a:pPr>
            <a:r>
              <a:rPr lang="en-US" sz="1050" dirty="0">
                <a:latin typeface="Arial Nova" panose="020B0504020202020204" pitchFamily="34" charset="0"/>
              </a:rPr>
              <a:t>CCA Candidates 133</a:t>
            </a:r>
          </a:p>
          <a:p>
            <a:r>
              <a:rPr lang="en-US" sz="1050" dirty="0">
                <a:latin typeface="Arial Nova" panose="020B0504020202020204" pitchFamily="34" charset="0"/>
              </a:rPr>
              <a:t>4R NMS 478</a:t>
            </a:r>
          </a:p>
          <a:p>
            <a:r>
              <a:rPr lang="en-US" sz="1050" dirty="0" err="1">
                <a:latin typeface="Arial Nova" panose="020B0504020202020204" pitchFamily="34" charset="0"/>
              </a:rPr>
              <a:t>SSp</a:t>
            </a:r>
            <a:r>
              <a:rPr lang="en-US" sz="1050" dirty="0">
                <a:latin typeface="Arial Nova" panose="020B0504020202020204" pitchFamily="34" charset="0"/>
              </a:rPr>
              <a:t> 149</a:t>
            </a:r>
          </a:p>
          <a:p>
            <a:r>
              <a:rPr lang="en-US" sz="1050" dirty="0">
                <a:latin typeface="Arial Nova" panose="020B0504020202020204" pitchFamily="34" charset="0"/>
              </a:rPr>
              <a:t>RMS 151</a:t>
            </a:r>
          </a:p>
          <a:p>
            <a:r>
              <a:rPr lang="en-US" sz="1050" dirty="0" err="1">
                <a:latin typeface="Arial Nova" panose="020B0504020202020204" pitchFamily="34" charset="0"/>
              </a:rPr>
              <a:t>PASp</a:t>
            </a:r>
            <a:r>
              <a:rPr lang="en-US" sz="1050" dirty="0">
                <a:latin typeface="Arial Nova" panose="020B0504020202020204" pitchFamily="34" charset="0"/>
              </a:rPr>
              <a:t> 161</a:t>
            </a:r>
          </a:p>
          <a:p>
            <a:r>
              <a:rPr lang="en-US" sz="1050" dirty="0">
                <a:latin typeface="Arial Nova" panose="020B0504020202020204" pitchFamily="34" charset="0"/>
              </a:rPr>
              <a:t>MM 20</a:t>
            </a:r>
          </a:p>
          <a:p>
            <a:r>
              <a:rPr lang="en-US" sz="1050" dirty="0">
                <a:latin typeface="Arial Nova" panose="020B0504020202020204" pitchFamily="34" charset="0"/>
              </a:rPr>
              <a:t>CA </a:t>
            </a:r>
            <a:r>
              <a:rPr lang="en-US" sz="1050" dirty="0" err="1">
                <a:latin typeface="Arial Nova" panose="020B0504020202020204" pitchFamily="34" charset="0"/>
              </a:rPr>
              <a:t>NSp</a:t>
            </a:r>
            <a:r>
              <a:rPr lang="en-US" sz="1050" dirty="0">
                <a:latin typeface="Arial Nova" panose="020B0504020202020204" pitchFamily="34" charset="0"/>
              </a:rPr>
              <a:t> 899 </a:t>
            </a:r>
          </a:p>
        </p:txBody>
      </p:sp>
      <p:sp>
        <p:nvSpPr>
          <p:cNvPr id="2" name="TextBox 1">
            <a:extLst>
              <a:ext uri="{FF2B5EF4-FFF2-40B4-BE49-F238E27FC236}">
                <a16:creationId xmlns:a16="http://schemas.microsoft.com/office/drawing/2014/main" id="{0E282BB8-9130-BAB1-F22E-E92D87722C39}"/>
              </a:ext>
            </a:extLst>
          </p:cNvPr>
          <p:cNvSpPr txBox="1"/>
          <p:nvPr/>
        </p:nvSpPr>
        <p:spPr>
          <a:xfrm>
            <a:off x="317000" y="1966470"/>
            <a:ext cx="1480008" cy="2185214"/>
          </a:xfrm>
          <a:prstGeom prst="rect">
            <a:avLst/>
          </a:prstGeom>
          <a:noFill/>
        </p:spPr>
        <p:txBody>
          <a:bodyPr wrap="square" rtlCol="0">
            <a:spAutoFit/>
          </a:bodyPr>
          <a:lstStyle/>
          <a:p>
            <a:r>
              <a:rPr lang="en-US" sz="1050" b="1" dirty="0">
                <a:latin typeface="Arial Nova" panose="020B0504020202020204" pitchFamily="34" charset="0"/>
              </a:rPr>
              <a:t>2023 Numbers:</a:t>
            </a:r>
          </a:p>
          <a:p>
            <a:r>
              <a:rPr lang="en-US" sz="1050" dirty="0">
                <a:latin typeface="Arial Nova" panose="020B0504020202020204" pitchFamily="34" charset="0"/>
              </a:rPr>
              <a:t>CCAs 12,871</a:t>
            </a:r>
          </a:p>
          <a:p>
            <a:r>
              <a:rPr lang="en-US" sz="1050" dirty="0" err="1">
                <a:latin typeface="Arial Nova" panose="020B0504020202020204" pitchFamily="34" charset="0"/>
              </a:rPr>
              <a:t>CPAgs</a:t>
            </a:r>
            <a:r>
              <a:rPr lang="en-US" sz="1050" dirty="0">
                <a:latin typeface="Arial Nova" panose="020B0504020202020204" pitchFamily="34" charset="0"/>
              </a:rPr>
              <a:t> 400</a:t>
            </a:r>
          </a:p>
          <a:p>
            <a:r>
              <a:rPr lang="en-US" sz="1050" dirty="0">
                <a:latin typeface="Arial Nova" panose="020B0504020202020204" pitchFamily="34" charset="0"/>
              </a:rPr>
              <a:t>  CCA Retired 356</a:t>
            </a:r>
          </a:p>
          <a:p>
            <a:r>
              <a:rPr lang="en-US" sz="1050" dirty="0">
                <a:latin typeface="Arial Nova" panose="020B0504020202020204" pitchFamily="34" charset="0"/>
              </a:rPr>
              <a:t>  </a:t>
            </a:r>
            <a:r>
              <a:rPr lang="en-US" sz="1050" dirty="0" err="1">
                <a:latin typeface="Arial Nova" panose="020B0504020202020204" pitchFamily="34" charset="0"/>
              </a:rPr>
              <a:t>CPAg</a:t>
            </a:r>
            <a:r>
              <a:rPr lang="en-US" sz="1050" dirty="0">
                <a:latin typeface="Arial Nova" panose="020B0504020202020204" pitchFamily="34" charset="0"/>
              </a:rPr>
              <a:t> Retired 29</a:t>
            </a:r>
          </a:p>
          <a:p>
            <a:pPr>
              <a:spcBef>
                <a:spcPts val="600"/>
              </a:spcBef>
              <a:spcAft>
                <a:spcPts val="600"/>
              </a:spcAft>
            </a:pPr>
            <a:r>
              <a:rPr lang="en-US" sz="1050" dirty="0">
                <a:latin typeface="Arial Nova" panose="020B0504020202020204" pitchFamily="34" charset="0"/>
              </a:rPr>
              <a:t>CCA Candidates 82</a:t>
            </a:r>
          </a:p>
          <a:p>
            <a:r>
              <a:rPr lang="en-US" sz="1050" dirty="0">
                <a:latin typeface="Arial Nova" panose="020B0504020202020204" pitchFamily="34" charset="0"/>
              </a:rPr>
              <a:t>4R NMS 493</a:t>
            </a:r>
          </a:p>
          <a:p>
            <a:r>
              <a:rPr lang="en-US" sz="1050" dirty="0" err="1">
                <a:latin typeface="Arial Nova" panose="020B0504020202020204" pitchFamily="34" charset="0"/>
              </a:rPr>
              <a:t>SSp</a:t>
            </a:r>
            <a:r>
              <a:rPr lang="en-US" sz="1050" dirty="0">
                <a:latin typeface="Arial Nova" panose="020B0504020202020204" pitchFamily="34" charset="0"/>
              </a:rPr>
              <a:t> 151</a:t>
            </a:r>
          </a:p>
          <a:p>
            <a:r>
              <a:rPr lang="en-US" sz="1050" dirty="0">
                <a:latin typeface="Arial Nova" panose="020B0504020202020204" pitchFamily="34" charset="0"/>
              </a:rPr>
              <a:t>RMS 158</a:t>
            </a:r>
          </a:p>
          <a:p>
            <a:r>
              <a:rPr lang="en-US" sz="1050" dirty="0" err="1">
                <a:latin typeface="Arial Nova" panose="020B0504020202020204" pitchFamily="34" charset="0"/>
              </a:rPr>
              <a:t>PASp</a:t>
            </a:r>
            <a:r>
              <a:rPr lang="en-US" sz="1050" dirty="0">
                <a:latin typeface="Arial Nova" panose="020B0504020202020204" pitchFamily="34" charset="0"/>
              </a:rPr>
              <a:t> 174</a:t>
            </a:r>
          </a:p>
          <a:p>
            <a:r>
              <a:rPr lang="en-US" sz="1050" dirty="0">
                <a:latin typeface="Arial Nova" panose="020B0504020202020204" pitchFamily="34" charset="0"/>
              </a:rPr>
              <a:t>MM 21</a:t>
            </a:r>
          </a:p>
          <a:p>
            <a:r>
              <a:rPr lang="en-US" sz="1050" dirty="0">
                <a:latin typeface="Arial Nova" panose="020B0504020202020204" pitchFamily="34" charset="0"/>
              </a:rPr>
              <a:t>CA </a:t>
            </a:r>
            <a:r>
              <a:rPr lang="en-US" sz="1050" dirty="0" err="1">
                <a:latin typeface="Arial Nova" panose="020B0504020202020204" pitchFamily="34" charset="0"/>
              </a:rPr>
              <a:t>NSp</a:t>
            </a:r>
            <a:r>
              <a:rPr lang="en-US" sz="1050" dirty="0">
                <a:latin typeface="Arial Nova" panose="020B0504020202020204" pitchFamily="34" charset="0"/>
              </a:rPr>
              <a:t> 904 </a:t>
            </a:r>
          </a:p>
        </p:txBody>
      </p:sp>
      <p:pic>
        <p:nvPicPr>
          <p:cNvPr id="7" name="Picture 6">
            <a:extLst>
              <a:ext uri="{FF2B5EF4-FFF2-40B4-BE49-F238E27FC236}">
                <a16:creationId xmlns:a16="http://schemas.microsoft.com/office/drawing/2014/main" id="{205962BC-CE22-B0B4-96F5-0BF24F75DB4E}"/>
              </a:ext>
            </a:extLst>
          </p:cNvPr>
          <p:cNvPicPr>
            <a:picLocks noChangeAspect="1"/>
          </p:cNvPicPr>
          <p:nvPr/>
        </p:nvPicPr>
        <p:blipFill>
          <a:blip r:embed="rId2"/>
          <a:stretch>
            <a:fillRect/>
          </a:stretch>
        </p:blipFill>
        <p:spPr>
          <a:xfrm>
            <a:off x="2048019" y="18361"/>
            <a:ext cx="9514486" cy="6812745"/>
          </a:xfrm>
          <a:prstGeom prst="rect">
            <a:avLst/>
          </a:prstGeom>
        </p:spPr>
      </p:pic>
    </p:spTree>
    <p:extLst>
      <p:ext uri="{BB962C8B-B14F-4D97-AF65-F5344CB8AC3E}">
        <p14:creationId xmlns:p14="http://schemas.microsoft.com/office/powerpoint/2010/main" val="421100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FF0025-03AB-4126-9E23-1B4F2D4B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149C42-FAD2-4559-80A1-B6E921D0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AB4E138-0D13-1678-8D3A-3AE44EB80E7B}"/>
              </a:ext>
            </a:extLst>
          </p:cNvPr>
          <p:cNvGraphicFramePr>
            <a:graphicFrameLocks noGrp="1"/>
          </p:cNvGraphicFramePr>
          <p:nvPr>
            <p:ph idx="4294967295"/>
            <p:extLst>
              <p:ext uri="{D42A27DB-BD31-4B8C-83A1-F6EECF244321}">
                <p14:modId xmlns:p14="http://schemas.microsoft.com/office/powerpoint/2010/main" val="494608993"/>
              </p:ext>
            </p:extLst>
          </p:nvPr>
        </p:nvGraphicFramePr>
        <p:xfrm>
          <a:off x="793457" y="801793"/>
          <a:ext cx="10612097" cy="5247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315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E7B9594-8054-DEA5-EAB5-D7ABE999B223}"/>
              </a:ext>
            </a:extLst>
          </p:cNvPr>
          <p:cNvGraphicFramePr>
            <a:graphicFrameLocks noGrp="1"/>
          </p:cNvGraphicFramePr>
          <p:nvPr>
            <p:ph idx="1"/>
            <p:extLst>
              <p:ext uri="{D42A27DB-BD31-4B8C-83A1-F6EECF244321}">
                <p14:modId xmlns:p14="http://schemas.microsoft.com/office/powerpoint/2010/main" val="1966372393"/>
              </p:ext>
            </p:extLst>
          </p:nvPr>
        </p:nvGraphicFramePr>
        <p:xfrm>
          <a:off x="842682" y="618565"/>
          <a:ext cx="10721789" cy="5477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88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2E84-A593-8031-ADE4-9CA7DA93FDAE}"/>
              </a:ext>
            </a:extLst>
          </p:cNvPr>
          <p:cNvSpPr>
            <a:spLocks noGrp="1"/>
          </p:cNvSpPr>
          <p:nvPr>
            <p:ph type="title"/>
          </p:nvPr>
        </p:nvSpPr>
        <p:spPr>
          <a:xfrm>
            <a:off x="5500875" y="304800"/>
            <a:ext cx="3737268" cy="950259"/>
          </a:xfrm>
        </p:spPr>
        <p:txBody>
          <a:bodyPr>
            <a:normAutofit/>
          </a:bodyPr>
          <a:lstStyle/>
          <a:p>
            <a:pPr>
              <a:lnSpc>
                <a:spcPct val="90000"/>
              </a:lnSpc>
            </a:pPr>
            <a:r>
              <a:rPr lang="en-US" sz="2800" dirty="0">
                <a:solidFill>
                  <a:schemeClr val="bg2">
                    <a:lumMod val="60000"/>
                    <a:lumOff val="40000"/>
                  </a:schemeClr>
                </a:solidFill>
              </a:rPr>
              <a:t>What did we accomplish this year?</a:t>
            </a:r>
          </a:p>
        </p:txBody>
      </p:sp>
      <p:sp>
        <p:nvSpPr>
          <p:cNvPr id="3" name="Content Placeholder 2">
            <a:extLst>
              <a:ext uri="{FF2B5EF4-FFF2-40B4-BE49-F238E27FC236}">
                <a16:creationId xmlns:a16="http://schemas.microsoft.com/office/drawing/2014/main" id="{6B1CB09B-09A4-DD1A-F5FC-32254AED10EE}"/>
              </a:ext>
            </a:extLst>
          </p:cNvPr>
          <p:cNvSpPr>
            <a:spLocks noGrp="1"/>
          </p:cNvSpPr>
          <p:nvPr>
            <p:ph idx="1"/>
          </p:nvPr>
        </p:nvSpPr>
        <p:spPr>
          <a:xfrm>
            <a:off x="5209563" y="1389529"/>
            <a:ext cx="4929519" cy="5334000"/>
          </a:xfrm>
        </p:spPr>
        <p:txBody>
          <a:bodyPr>
            <a:normAutofit/>
          </a:bodyPr>
          <a:lstStyle/>
          <a:p>
            <a:pPr>
              <a:lnSpc>
                <a:spcPct val="90000"/>
              </a:lnSpc>
            </a:pPr>
            <a:r>
              <a:rPr lang="en-US" dirty="0">
                <a:latin typeface="Arial Nova" panose="020B0504020202020204" pitchFamily="34" charset="0"/>
              </a:rPr>
              <a:t>Virtual Meetings</a:t>
            </a:r>
          </a:p>
          <a:p>
            <a:pPr>
              <a:lnSpc>
                <a:spcPct val="90000"/>
              </a:lnSpc>
            </a:pPr>
            <a:r>
              <a:rPr lang="en-US" dirty="0">
                <a:latin typeface="Arial Nova" panose="020B0504020202020204" pitchFamily="34" charset="0"/>
              </a:rPr>
              <a:t>Voting on policy during virtual meetings</a:t>
            </a:r>
          </a:p>
          <a:p>
            <a:pPr lvl="1">
              <a:lnSpc>
                <a:spcPct val="90000"/>
              </a:lnSpc>
            </a:pPr>
            <a:r>
              <a:rPr lang="en-US" sz="1800" dirty="0">
                <a:latin typeface="Arial Nova" panose="020B0504020202020204" pitchFamily="34" charset="0"/>
              </a:rPr>
              <a:t>Amnesty, CEUs, Ethics CEU, Complaint Investigation Procedure, Logo</a:t>
            </a:r>
          </a:p>
          <a:p>
            <a:pPr>
              <a:lnSpc>
                <a:spcPct val="90000"/>
              </a:lnSpc>
            </a:pPr>
            <a:r>
              <a:rPr lang="en-US" dirty="0">
                <a:latin typeface="Arial Nova" panose="020B0504020202020204" pitchFamily="34" charset="0"/>
              </a:rPr>
              <a:t>Increased communication</a:t>
            </a:r>
          </a:p>
          <a:p>
            <a:pPr lvl="1">
              <a:lnSpc>
                <a:spcPct val="90000"/>
              </a:lnSpc>
            </a:pPr>
            <a:r>
              <a:rPr lang="en-US" sz="1800" dirty="0">
                <a:latin typeface="Arial Nova" panose="020B0504020202020204" pitchFamily="34" charset="0"/>
              </a:rPr>
              <a:t>In the Know delivered monthly</a:t>
            </a:r>
          </a:p>
          <a:p>
            <a:pPr lvl="1">
              <a:lnSpc>
                <a:spcPct val="90000"/>
              </a:lnSpc>
            </a:pPr>
            <a:r>
              <a:rPr lang="en-US" sz="1800" dirty="0">
                <a:latin typeface="Arial Nova" panose="020B0504020202020204" pitchFamily="34" charset="0"/>
              </a:rPr>
              <a:t>The Adviser delivered every other month</a:t>
            </a:r>
          </a:p>
          <a:p>
            <a:pPr lvl="1">
              <a:lnSpc>
                <a:spcPct val="90000"/>
              </a:lnSpc>
            </a:pPr>
            <a:r>
              <a:rPr lang="en-US" sz="1800" dirty="0">
                <a:latin typeface="Arial Nova" panose="020B0504020202020204" pitchFamily="34" charset="0"/>
              </a:rPr>
              <a:t>Increased communication between customer support center and admins</a:t>
            </a:r>
          </a:p>
          <a:p>
            <a:pPr lvl="1">
              <a:lnSpc>
                <a:spcPct val="90000"/>
              </a:lnSpc>
            </a:pPr>
            <a:r>
              <a:rPr lang="en-US" sz="1800" dirty="0">
                <a:latin typeface="Arial Nova" panose="020B0504020202020204" pitchFamily="34" charset="0"/>
              </a:rPr>
              <a:t>Increased discussion of issues</a:t>
            </a:r>
          </a:p>
          <a:p>
            <a:pPr lvl="1">
              <a:lnSpc>
                <a:spcPct val="90000"/>
              </a:lnSpc>
            </a:pPr>
            <a:r>
              <a:rPr lang="en-US" sz="1800" dirty="0">
                <a:latin typeface="Arial Nova" panose="020B0504020202020204" pitchFamily="34" charset="0"/>
              </a:rPr>
              <a:t>Executive Committee members visiting more with Local Boards</a:t>
            </a:r>
          </a:p>
          <a:p>
            <a:pPr>
              <a:lnSpc>
                <a:spcPct val="90000"/>
              </a:lnSpc>
            </a:pPr>
            <a:r>
              <a:rPr lang="en-US" dirty="0">
                <a:latin typeface="Arial Nova" panose="020B0504020202020204" pitchFamily="34" charset="0"/>
              </a:rPr>
              <a:t>Marketing Discussion Group </a:t>
            </a:r>
          </a:p>
          <a:p>
            <a:pPr>
              <a:lnSpc>
                <a:spcPct val="90000"/>
              </a:lnSpc>
            </a:pPr>
            <a:r>
              <a:rPr lang="en-US" dirty="0">
                <a:latin typeface="Arial Nova" panose="020B0504020202020204" pitchFamily="34" charset="0"/>
              </a:rPr>
              <a:t>Discussion Board for Admins</a:t>
            </a:r>
          </a:p>
        </p:txBody>
      </p:sp>
      <p:pic>
        <p:nvPicPr>
          <p:cNvPr id="5" name="Picture 4" descr="Seedlings growing in a garden with sunlight">
            <a:extLst>
              <a:ext uri="{FF2B5EF4-FFF2-40B4-BE49-F238E27FC236}">
                <a16:creationId xmlns:a16="http://schemas.microsoft.com/office/drawing/2014/main" id="{678D2D1F-D99B-DAAB-AE06-EE5AA104FF36}"/>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3" name="Isosceles Triangle 3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419927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2E84-A593-8031-ADE4-9CA7DA93FDAE}"/>
              </a:ext>
            </a:extLst>
          </p:cNvPr>
          <p:cNvSpPr>
            <a:spLocks noGrp="1"/>
          </p:cNvSpPr>
          <p:nvPr>
            <p:ph type="title"/>
          </p:nvPr>
        </p:nvSpPr>
        <p:spPr>
          <a:xfrm>
            <a:off x="5465015" y="412376"/>
            <a:ext cx="3737268" cy="1320800"/>
          </a:xfrm>
        </p:spPr>
        <p:txBody>
          <a:bodyPr>
            <a:normAutofit/>
          </a:bodyPr>
          <a:lstStyle/>
          <a:p>
            <a:pPr>
              <a:lnSpc>
                <a:spcPct val="90000"/>
              </a:lnSpc>
            </a:pPr>
            <a:r>
              <a:rPr lang="en-US" sz="2800" dirty="0">
                <a:solidFill>
                  <a:schemeClr val="bg2">
                    <a:lumMod val="60000"/>
                    <a:lumOff val="40000"/>
                  </a:schemeClr>
                </a:solidFill>
              </a:rPr>
              <a:t>What did we accomplish this year?</a:t>
            </a:r>
          </a:p>
        </p:txBody>
      </p:sp>
      <p:sp>
        <p:nvSpPr>
          <p:cNvPr id="3" name="Content Placeholder 2">
            <a:extLst>
              <a:ext uri="{FF2B5EF4-FFF2-40B4-BE49-F238E27FC236}">
                <a16:creationId xmlns:a16="http://schemas.microsoft.com/office/drawing/2014/main" id="{6B1CB09B-09A4-DD1A-F5FC-32254AED10EE}"/>
              </a:ext>
            </a:extLst>
          </p:cNvPr>
          <p:cNvSpPr>
            <a:spLocks noGrp="1"/>
          </p:cNvSpPr>
          <p:nvPr>
            <p:ph idx="1"/>
          </p:nvPr>
        </p:nvSpPr>
        <p:spPr>
          <a:xfrm>
            <a:off x="5196103" y="1500092"/>
            <a:ext cx="4288556" cy="5151719"/>
          </a:xfrm>
        </p:spPr>
        <p:txBody>
          <a:bodyPr>
            <a:normAutofit/>
          </a:bodyPr>
          <a:lstStyle/>
          <a:p>
            <a:pPr>
              <a:lnSpc>
                <a:spcPct val="90000"/>
              </a:lnSpc>
            </a:pPr>
            <a:r>
              <a:rPr lang="en-US" sz="1800" dirty="0">
                <a:latin typeface="Arial Nova" panose="020B0504020202020204" pitchFamily="34" charset="0"/>
              </a:rPr>
              <a:t>CCA Survey on membership </a:t>
            </a:r>
          </a:p>
          <a:p>
            <a:pPr>
              <a:lnSpc>
                <a:spcPct val="90000"/>
              </a:lnSpc>
            </a:pPr>
            <a:r>
              <a:rPr lang="en-US" dirty="0"/>
              <a:t>ASA/ICCA discussions on membership</a:t>
            </a:r>
          </a:p>
          <a:p>
            <a:pPr>
              <a:lnSpc>
                <a:spcPct val="90000"/>
              </a:lnSpc>
            </a:pPr>
            <a:r>
              <a:rPr lang="en-US" dirty="0">
                <a:latin typeface="Arial Nova" panose="020B0504020202020204" pitchFamily="34" charset="0"/>
              </a:rPr>
              <a:t>MOU with NRCS for the TSP Program</a:t>
            </a:r>
          </a:p>
          <a:p>
            <a:pPr>
              <a:lnSpc>
                <a:spcPct val="90000"/>
              </a:lnSpc>
            </a:pPr>
            <a:r>
              <a:rPr lang="en-US" dirty="0">
                <a:latin typeface="Arial Nova" panose="020B0504020202020204" pitchFamily="34" charset="0"/>
              </a:rPr>
              <a:t>Congressional Visit Days</a:t>
            </a:r>
          </a:p>
          <a:p>
            <a:pPr>
              <a:lnSpc>
                <a:spcPct val="90000"/>
              </a:lnSpc>
            </a:pPr>
            <a:r>
              <a:rPr lang="en-US" dirty="0">
                <a:latin typeface="Arial Nova" panose="020B0504020202020204" pitchFamily="34" charset="0"/>
              </a:rPr>
              <a:t>Updating Policy and Procedure Manual</a:t>
            </a:r>
          </a:p>
          <a:p>
            <a:pPr>
              <a:lnSpc>
                <a:spcPct val="90000"/>
              </a:lnSpc>
            </a:pPr>
            <a:r>
              <a:rPr lang="en-US" dirty="0">
                <a:latin typeface="Arial Nova" panose="020B0504020202020204" pitchFamily="34" charset="0"/>
              </a:rPr>
              <a:t>Increase in exam numbers from 2023 </a:t>
            </a:r>
          </a:p>
          <a:p>
            <a:pPr>
              <a:lnSpc>
                <a:spcPct val="90000"/>
              </a:lnSpc>
            </a:pPr>
            <a:r>
              <a:rPr lang="en-US" dirty="0">
                <a:latin typeface="Arial Nova" panose="020B0504020202020204" pitchFamily="34" charset="0"/>
              </a:rPr>
              <a:t>Introduced Section Testing</a:t>
            </a:r>
          </a:p>
          <a:p>
            <a:pPr>
              <a:lnSpc>
                <a:spcPct val="90000"/>
              </a:lnSpc>
            </a:pPr>
            <a:r>
              <a:rPr lang="en-US" dirty="0">
                <a:latin typeface="Arial Nova" panose="020B0504020202020204" pitchFamily="34" charset="0"/>
              </a:rPr>
              <a:t>Mexico is now window testing/remote proctor</a:t>
            </a:r>
          </a:p>
          <a:p>
            <a:pPr>
              <a:lnSpc>
                <a:spcPct val="90000"/>
              </a:lnSpc>
            </a:pPr>
            <a:r>
              <a:rPr lang="en-US" sz="1800" dirty="0">
                <a:latin typeface="Arial Nova" panose="020B0504020202020204" pitchFamily="34" charset="0"/>
              </a:rPr>
              <a:t>Welcoming Brazil CPAE to the </a:t>
            </a:r>
          </a:p>
          <a:p>
            <a:pPr marL="400050" lvl="1" indent="0">
              <a:lnSpc>
                <a:spcPct val="90000"/>
              </a:lnSpc>
              <a:spcBef>
                <a:spcPts val="0"/>
              </a:spcBef>
              <a:buNone/>
            </a:pPr>
            <a:r>
              <a:rPr lang="en-US" sz="1800" dirty="0">
                <a:latin typeface="Arial Nova" panose="020B0504020202020204" pitchFamily="34" charset="0"/>
              </a:rPr>
              <a:t>CCA Program</a:t>
            </a:r>
          </a:p>
          <a:p>
            <a:pPr>
              <a:lnSpc>
                <a:spcPct val="90000"/>
              </a:lnSpc>
            </a:pPr>
            <a:endParaRPr lang="en-US" dirty="0"/>
          </a:p>
          <a:p>
            <a:pPr>
              <a:lnSpc>
                <a:spcPct val="90000"/>
              </a:lnSpc>
            </a:pPr>
            <a:endParaRPr lang="en-US" dirty="0"/>
          </a:p>
          <a:p>
            <a:pPr marL="457200" lvl="1" indent="0">
              <a:lnSpc>
                <a:spcPct val="90000"/>
              </a:lnSpc>
              <a:buNone/>
            </a:pPr>
            <a:endParaRPr lang="en-US" dirty="0"/>
          </a:p>
        </p:txBody>
      </p:sp>
      <p:pic>
        <p:nvPicPr>
          <p:cNvPr id="5" name="Picture 4" descr="Seedlings growing in a garden with sunlight">
            <a:extLst>
              <a:ext uri="{FF2B5EF4-FFF2-40B4-BE49-F238E27FC236}">
                <a16:creationId xmlns:a16="http://schemas.microsoft.com/office/drawing/2014/main" id="{CB4731A0-FE22-5415-6A46-FFC4920377AB}"/>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300791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erson working with laptop and notepad">
            <a:extLst>
              <a:ext uri="{FF2B5EF4-FFF2-40B4-BE49-F238E27FC236}">
                <a16:creationId xmlns:a16="http://schemas.microsoft.com/office/drawing/2014/main" id="{97F63EF5-6A92-9C3F-1553-E9206780335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5380B09-5798-4E05-7744-54C3D63FF0B0}"/>
              </a:ext>
            </a:extLst>
          </p:cNvPr>
          <p:cNvSpPr>
            <a:spLocks noGrp="1"/>
          </p:cNvSpPr>
          <p:nvPr>
            <p:ph type="ctrTitle"/>
          </p:nvPr>
        </p:nvSpPr>
        <p:spPr>
          <a:xfrm>
            <a:off x="678544" y="1863453"/>
            <a:ext cx="4088190" cy="2369093"/>
          </a:xfrm>
        </p:spPr>
        <p:txBody>
          <a:bodyPr>
            <a:normAutofit/>
          </a:bodyPr>
          <a:lstStyle/>
          <a:p>
            <a:pPr>
              <a:lnSpc>
                <a:spcPct val="90000"/>
              </a:lnSpc>
              <a:spcBef>
                <a:spcPts val="0"/>
              </a:spcBef>
              <a:spcAft>
                <a:spcPts val="600"/>
              </a:spcAft>
            </a:pPr>
            <a:r>
              <a:rPr lang="en-US" sz="4100" b="1" dirty="0">
                <a:solidFill>
                  <a:schemeClr val="accent1">
                    <a:lumMod val="50000"/>
                  </a:schemeClr>
                </a:solidFill>
              </a:rPr>
              <a:t>ICCA Board Meeting</a:t>
            </a:r>
            <a:br>
              <a:rPr lang="en-US" sz="4100" b="1" dirty="0">
                <a:solidFill>
                  <a:schemeClr val="accent1">
                    <a:lumMod val="50000"/>
                  </a:schemeClr>
                </a:solidFill>
              </a:rPr>
            </a:br>
            <a:br>
              <a:rPr lang="en-US" sz="4100" b="1" dirty="0">
                <a:solidFill>
                  <a:schemeClr val="accent1">
                    <a:lumMod val="50000"/>
                  </a:schemeClr>
                </a:solidFill>
              </a:rPr>
            </a:br>
            <a:r>
              <a:rPr lang="en-US" sz="4100" b="1" dirty="0">
                <a:solidFill>
                  <a:schemeClr val="accent1">
                    <a:lumMod val="50000"/>
                  </a:schemeClr>
                </a:solidFill>
              </a:rPr>
              <a:t>Exam Update</a:t>
            </a:r>
          </a:p>
        </p:txBody>
      </p:sp>
      <p:cxnSp>
        <p:nvCxnSpPr>
          <p:cNvPr id="56" name="Straight Connector 5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8601748"/>
      </p:ext>
    </p:extLst>
  </p:cSld>
  <p:clrMapOvr>
    <a:masterClrMapping/>
  </p:clrMapOvr>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2828</TotalTime>
  <Words>2055</Words>
  <Application>Microsoft Office PowerPoint</Application>
  <PresentationFormat>Widescreen</PresentationFormat>
  <Paragraphs>350</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Nova</vt:lpstr>
      <vt:lpstr>Calibri</vt:lpstr>
      <vt:lpstr>Corbel</vt:lpstr>
      <vt:lpstr>Trebuchet MS</vt:lpstr>
      <vt:lpstr>Wingdings 3</vt:lpstr>
      <vt:lpstr>Basis</vt:lpstr>
      <vt:lpstr>Facet</vt:lpstr>
      <vt:lpstr>International Certified Crop Adviser  Fall Board Meeting  Program Update</vt:lpstr>
      <vt:lpstr>PowerPoint Presentation</vt:lpstr>
      <vt:lpstr>PowerPoint Presentation</vt:lpstr>
      <vt:lpstr>PowerPoint Presentation</vt:lpstr>
      <vt:lpstr>PowerPoint Presentation</vt:lpstr>
      <vt:lpstr>PowerPoint Presentation</vt:lpstr>
      <vt:lpstr>What did we accomplish this year?</vt:lpstr>
      <vt:lpstr>What did we accomplish this year?</vt:lpstr>
      <vt:lpstr>ICCA Board Meeting  Exam Update</vt:lpstr>
      <vt:lpstr>ASA/SSSA Certification Program Goals</vt:lpstr>
      <vt:lpstr>Exam Program Overview</vt:lpstr>
      <vt:lpstr>PowerPoint Presentation</vt:lpstr>
      <vt:lpstr>PowerPoint Presentation</vt:lpstr>
      <vt:lpstr>PowerPoint Presentation</vt:lpstr>
      <vt:lpstr>MonitorEDU –  Improved Experience  </vt:lpstr>
      <vt:lpstr>Exams</vt:lpstr>
      <vt:lpstr>Moving Forward with Exams</vt:lpstr>
      <vt:lpstr>FFA CCA Apprentice</vt:lpstr>
      <vt:lpstr>Staff related to Certifications/Exams</vt:lpstr>
      <vt:lpstr>ICCA Board Meeting  Policy &amp; Procedures Manual</vt:lpstr>
      <vt:lpstr>Updated Policy &amp; Procedures Manual</vt:lpstr>
      <vt:lpstr>Discussion on Structure of Board</vt:lpstr>
      <vt:lpstr>ICCA Board Meeting  Strategic Plan Update for 2026-2028</vt:lpstr>
      <vt:lpstr>2023 – 2025 ICCA Strategic Plan</vt:lpstr>
      <vt:lpstr>GOAL A: Promote the value of the CCA Certification. </vt:lpstr>
      <vt:lpstr>GOAL B:  Increase collaboration with key stakeholders to grow the recognition of CCAs as leaders in the industry, provide a bridge between science, production and end users. </vt:lpstr>
      <vt:lpstr>GOAL C: Increase participation of CCAs in local, national and international boards and committee activities. </vt:lpstr>
      <vt:lpstr>2026 Update to ICCA Strategic Plan</vt:lpstr>
      <vt:lpstr>Looking forward to a great meeting with a lot of conversation and interaction!   Questions/Discussion?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ICCA/North American Board Meeting  Exam Update</dc:title>
  <dc:creator>Dawn Gibas</dc:creator>
  <cp:lastModifiedBy>Sara Uttech</cp:lastModifiedBy>
  <cp:revision>56</cp:revision>
  <dcterms:created xsi:type="dcterms:W3CDTF">2022-09-08T16:01:06Z</dcterms:created>
  <dcterms:modified xsi:type="dcterms:W3CDTF">2024-10-16T17:36:45Z</dcterms:modified>
</cp:coreProperties>
</file>