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68"/>
    <p:restoredTop sz="96012"/>
  </p:normalViewPr>
  <p:slideViewPr>
    <p:cSldViewPr snapToGrid="0">
      <p:cViewPr varScale="1">
        <p:scale>
          <a:sx n="75" d="100"/>
          <a:sy n="75" d="100"/>
        </p:scale>
        <p:origin x="72"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76B15-89F4-6424-B591-65AD090D52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AC0A7E-CD5F-F425-1ED0-9F7A74D0B8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310B76-C6DC-A7B1-83C2-672970A9D9CA}"/>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5" name="Footer Placeholder 4">
            <a:extLst>
              <a:ext uri="{FF2B5EF4-FFF2-40B4-BE49-F238E27FC236}">
                <a16:creationId xmlns:a16="http://schemas.microsoft.com/office/drawing/2014/main" id="{5D5F94F6-6454-C573-D65B-2E9AEDFD1B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8FA57-896B-88AC-B27D-D25BC3A6207A}"/>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6126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9B031-A6D6-BEF9-4658-6B31E56474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A13B35-F73A-BDC1-8623-F542B86E45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6425DF-38CD-7B1C-C5C4-EB864D04D419}"/>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5" name="Footer Placeholder 4">
            <a:extLst>
              <a:ext uri="{FF2B5EF4-FFF2-40B4-BE49-F238E27FC236}">
                <a16:creationId xmlns:a16="http://schemas.microsoft.com/office/drawing/2014/main" id="{96C65FF3-8901-0DC6-8F2F-F892CC5770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D0269B-493C-2D64-8673-C4C05C396C56}"/>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375338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7EF4A0-DDEB-0CD6-2229-4125FEB8442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6E0689-11F4-07D0-B78F-EA2833C353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ABE1B-5AE5-BAC7-FB81-BE2A2B9DA359}"/>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5" name="Footer Placeholder 4">
            <a:extLst>
              <a:ext uri="{FF2B5EF4-FFF2-40B4-BE49-F238E27FC236}">
                <a16:creationId xmlns:a16="http://schemas.microsoft.com/office/drawing/2014/main" id="{78A44FD5-0524-216C-D40F-52503B03B7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78CC5-63F9-2D6C-AE13-EC4691A661CE}"/>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369074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A9CEE-F456-E64D-9FD9-FDA5AA8D51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74813E-1D30-BD80-0B17-C6495ACB60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D2BBF5-4E41-BB50-1668-D823F836901C}"/>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5" name="Footer Placeholder 4">
            <a:extLst>
              <a:ext uri="{FF2B5EF4-FFF2-40B4-BE49-F238E27FC236}">
                <a16:creationId xmlns:a16="http://schemas.microsoft.com/office/drawing/2014/main" id="{86526F96-316D-5058-184F-3EFB17FED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DEA2EE-CA88-F4C7-FD81-C617161C066A}"/>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390956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B8B42-A194-18A1-AE0B-F156B0BB64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239E2B-5DA8-34FE-F858-C6C7E1ED25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3C8634-9DD0-E76E-3FD1-77A015BE1D62}"/>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5" name="Footer Placeholder 4">
            <a:extLst>
              <a:ext uri="{FF2B5EF4-FFF2-40B4-BE49-F238E27FC236}">
                <a16:creationId xmlns:a16="http://schemas.microsoft.com/office/drawing/2014/main" id="{334ED2E4-A798-4D3F-5C95-19AAF4BD10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56D0B-7E13-8EDA-8072-F6923593863C}"/>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52648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BC4D0-FB19-87C7-9AF1-6201E50E48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B8E86-DE80-0EB4-7F98-B41C8F0EFD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DD6C60-7DB7-AE3C-B2FC-9E19BAEC3C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14495D-5DA3-9AEC-8D7A-C946EDC4DB35}"/>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6" name="Footer Placeholder 5">
            <a:extLst>
              <a:ext uri="{FF2B5EF4-FFF2-40B4-BE49-F238E27FC236}">
                <a16:creationId xmlns:a16="http://schemas.microsoft.com/office/drawing/2014/main" id="{CE4B0CBE-43E0-CE6E-0A0C-002CDBDEE4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7CF2B-CCBC-8F3F-B357-7D8C50316DC2}"/>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36778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AD86C-4C7B-C833-AFAC-AEB29B7429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75ED19-CE76-C365-F7DA-367F2A6498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4ECD1A-04F2-00BE-17FA-498CC52ACE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1E9AC0-7E57-5838-5E2E-1A930EF660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3CA058-5519-B0D9-682A-BDAE1A2E73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C3202B-0CF2-E07C-3649-CCAF5758F879}"/>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8" name="Footer Placeholder 7">
            <a:extLst>
              <a:ext uri="{FF2B5EF4-FFF2-40B4-BE49-F238E27FC236}">
                <a16:creationId xmlns:a16="http://schemas.microsoft.com/office/drawing/2014/main" id="{8ACFB82F-4E18-3B06-E0A9-CCBC370BC6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AE6569-81E2-2D67-CF93-43DE8783A79A}"/>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396355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9305-7ED8-E52F-3801-004F32645F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B9B846-FEC7-A374-62DA-ED2768579502}"/>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4" name="Footer Placeholder 3">
            <a:extLst>
              <a:ext uri="{FF2B5EF4-FFF2-40B4-BE49-F238E27FC236}">
                <a16:creationId xmlns:a16="http://schemas.microsoft.com/office/drawing/2014/main" id="{2782C7DB-659B-B8DA-0694-548099E8A6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27ABD7-D8AF-D2E4-F06E-B0AFF549CA1D}"/>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220143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6FC7E6-FCC2-B4BE-98DB-E70ADCB49580}"/>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3" name="Footer Placeholder 2">
            <a:extLst>
              <a:ext uri="{FF2B5EF4-FFF2-40B4-BE49-F238E27FC236}">
                <a16:creationId xmlns:a16="http://schemas.microsoft.com/office/drawing/2014/main" id="{D73CE28A-3161-0FAE-0FB5-E24426BD6D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CDD792-805A-B587-1D5E-0BEEFCEEF714}"/>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3409970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61BB-DA40-66FA-BCDF-5F34F5A74D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0DE5AE-6A9C-487F-94EB-EC90F53F9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F42A48-3E66-656B-5DE1-EC9D50FFC2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3A7C38-6E0A-D89A-386C-EC6A1FFE77F5}"/>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6" name="Footer Placeholder 5">
            <a:extLst>
              <a:ext uri="{FF2B5EF4-FFF2-40B4-BE49-F238E27FC236}">
                <a16:creationId xmlns:a16="http://schemas.microsoft.com/office/drawing/2014/main" id="{A5AA7217-05C5-3384-8AD4-F54F62B1BE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A9D2F3-4459-6DD5-930F-7D487F362C7B}"/>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112893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CC44D-9B9A-F1A9-F5C0-E36B5E821B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8F215A-CD69-DF6B-E080-53541213BF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C0F0A7-D142-1081-156B-4F8FA0557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FEF5DE-CBC1-ECF3-1A6F-A7DFE44BAE2E}"/>
              </a:ext>
            </a:extLst>
          </p:cNvPr>
          <p:cNvSpPr>
            <a:spLocks noGrp="1"/>
          </p:cNvSpPr>
          <p:nvPr>
            <p:ph type="dt" sz="half" idx="10"/>
          </p:nvPr>
        </p:nvSpPr>
        <p:spPr/>
        <p:txBody>
          <a:bodyPr/>
          <a:lstStyle/>
          <a:p>
            <a:fld id="{37BFC3F1-A7BA-8B4A-BE4B-7569302B31A1}" type="datetimeFigureOut">
              <a:rPr lang="en-US" smtClean="0"/>
              <a:t>5/3/2024</a:t>
            </a:fld>
            <a:endParaRPr lang="en-US"/>
          </a:p>
        </p:txBody>
      </p:sp>
      <p:sp>
        <p:nvSpPr>
          <p:cNvPr id="6" name="Footer Placeholder 5">
            <a:extLst>
              <a:ext uri="{FF2B5EF4-FFF2-40B4-BE49-F238E27FC236}">
                <a16:creationId xmlns:a16="http://schemas.microsoft.com/office/drawing/2014/main" id="{D74D991C-7FA5-9595-C020-2B8F4C8DDC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C38F8E-1476-26E8-9924-C44ED1DDC531}"/>
              </a:ext>
            </a:extLst>
          </p:cNvPr>
          <p:cNvSpPr>
            <a:spLocks noGrp="1"/>
          </p:cNvSpPr>
          <p:nvPr>
            <p:ph type="sldNum" sz="quarter" idx="12"/>
          </p:nvPr>
        </p:nvSpPr>
        <p:spPr/>
        <p:txBody>
          <a:bodyPr/>
          <a:lstStyle/>
          <a:p>
            <a:fld id="{E6D87A70-8B2B-8F4C-BB4A-7E56A966FBCE}" type="slidenum">
              <a:rPr lang="en-US" smtClean="0"/>
              <a:t>‹#›</a:t>
            </a:fld>
            <a:endParaRPr lang="en-US"/>
          </a:p>
        </p:txBody>
      </p:sp>
    </p:spTree>
    <p:extLst>
      <p:ext uri="{BB962C8B-B14F-4D97-AF65-F5344CB8AC3E}">
        <p14:creationId xmlns:p14="http://schemas.microsoft.com/office/powerpoint/2010/main" val="135568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3EA065-9F04-6503-7BD9-88B3A9A770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96F72A-7563-9C0F-FD8A-ACB15ADB1E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89D0F0-3809-8D9A-FFAB-A1C2BC65B6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FC3F1-A7BA-8B4A-BE4B-7569302B31A1}" type="datetimeFigureOut">
              <a:rPr lang="en-US" smtClean="0"/>
              <a:t>5/3/2024</a:t>
            </a:fld>
            <a:endParaRPr lang="en-US"/>
          </a:p>
        </p:txBody>
      </p:sp>
      <p:sp>
        <p:nvSpPr>
          <p:cNvPr id="5" name="Footer Placeholder 4">
            <a:extLst>
              <a:ext uri="{FF2B5EF4-FFF2-40B4-BE49-F238E27FC236}">
                <a16:creationId xmlns:a16="http://schemas.microsoft.com/office/drawing/2014/main" id="{140168A5-F0E8-4960-9662-F4B6FE8E2A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CD6946-E84D-B0F6-2A8D-CF1B15B5DA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87A70-8B2B-8F4C-BB4A-7E56A966FBCE}" type="slidenum">
              <a:rPr lang="en-US" smtClean="0"/>
              <a:t>‹#›</a:t>
            </a:fld>
            <a:endParaRPr lang="en-US"/>
          </a:p>
        </p:txBody>
      </p:sp>
    </p:spTree>
    <p:extLst>
      <p:ext uri="{BB962C8B-B14F-4D97-AF65-F5344CB8AC3E}">
        <p14:creationId xmlns:p14="http://schemas.microsoft.com/office/powerpoint/2010/main" val="2731283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7A087-F878-C352-4EC6-FE12079F2BF7}"/>
              </a:ext>
            </a:extLst>
          </p:cNvPr>
          <p:cNvSpPr>
            <a:spLocks noGrp="1"/>
          </p:cNvSpPr>
          <p:nvPr>
            <p:ph type="ctrTitle"/>
          </p:nvPr>
        </p:nvSpPr>
        <p:spPr>
          <a:xfrm>
            <a:off x="1524000" y="82233"/>
            <a:ext cx="9144000" cy="1540827"/>
          </a:xfrm>
        </p:spPr>
        <p:txBody>
          <a:bodyPr>
            <a:normAutofit fontScale="90000"/>
          </a:bodyPr>
          <a:lstStyle/>
          <a:p>
            <a:r>
              <a:rPr lang="en-US" b="1" dirty="0"/>
              <a:t>CEU Requirement Reduction</a:t>
            </a:r>
          </a:p>
        </p:txBody>
      </p:sp>
      <p:sp>
        <p:nvSpPr>
          <p:cNvPr id="3" name="Subtitle 2">
            <a:extLst>
              <a:ext uri="{FF2B5EF4-FFF2-40B4-BE49-F238E27FC236}">
                <a16:creationId xmlns:a16="http://schemas.microsoft.com/office/drawing/2014/main" id="{121E6C49-39E9-82FD-ABF9-593D454E298C}"/>
              </a:ext>
            </a:extLst>
          </p:cNvPr>
          <p:cNvSpPr>
            <a:spLocks noGrp="1"/>
          </p:cNvSpPr>
          <p:nvPr>
            <p:ph type="subTitle" idx="1"/>
          </p:nvPr>
        </p:nvSpPr>
        <p:spPr>
          <a:xfrm>
            <a:off x="3726180" y="2172470"/>
            <a:ext cx="5398770" cy="4037830"/>
          </a:xfrm>
        </p:spPr>
        <p:txBody>
          <a:bodyPr>
            <a:normAutofit/>
          </a:bodyPr>
          <a:lstStyle/>
          <a:p>
            <a:r>
              <a:rPr lang="en-US" dirty="0"/>
              <a:t>Policy &amp; Procedures Task Force Members:</a:t>
            </a:r>
          </a:p>
          <a:p>
            <a:r>
              <a:rPr lang="en-US" dirty="0"/>
              <a:t>Shaun Blaser – NW </a:t>
            </a:r>
          </a:p>
          <a:p>
            <a:r>
              <a:rPr lang="en-US" dirty="0"/>
              <a:t>Andrea Rice – MO</a:t>
            </a:r>
          </a:p>
          <a:p>
            <a:r>
              <a:rPr lang="en-US" dirty="0"/>
              <a:t>Kevin </a:t>
            </a:r>
            <a:r>
              <a:rPr lang="en-US" dirty="0" err="1"/>
              <a:t>Otte</a:t>
            </a:r>
            <a:r>
              <a:rPr lang="en-US" dirty="0"/>
              <a:t> – OH</a:t>
            </a:r>
          </a:p>
          <a:p>
            <a:r>
              <a:rPr lang="en-US" dirty="0"/>
              <a:t>Jennell Eck McHenry – MidAtlantic</a:t>
            </a:r>
          </a:p>
          <a:p>
            <a:r>
              <a:rPr lang="en-US" dirty="0"/>
              <a:t>Isaac Anderson - MN</a:t>
            </a:r>
          </a:p>
          <a:p>
            <a:endParaRPr lang="en-US" dirty="0"/>
          </a:p>
        </p:txBody>
      </p:sp>
      <p:pic>
        <p:nvPicPr>
          <p:cNvPr id="4" name="Picture 3">
            <a:extLst>
              <a:ext uri="{FF2B5EF4-FFF2-40B4-BE49-F238E27FC236}">
                <a16:creationId xmlns:a16="http://schemas.microsoft.com/office/drawing/2014/main" id="{1D6E47C8-E675-6BF9-1692-0BD674CC4C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597" y="4182610"/>
            <a:ext cx="1645844" cy="2334530"/>
          </a:xfrm>
          <a:prstGeom prst="rect">
            <a:avLst/>
          </a:prstGeom>
          <a:effectLst/>
        </p:spPr>
      </p:pic>
    </p:spTree>
    <p:extLst>
      <p:ext uri="{BB962C8B-B14F-4D97-AF65-F5344CB8AC3E}">
        <p14:creationId xmlns:p14="http://schemas.microsoft.com/office/powerpoint/2010/main" val="3417580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F197-F2FB-34C0-BEA4-40091FEBDE1B}"/>
              </a:ext>
            </a:extLst>
          </p:cNvPr>
          <p:cNvSpPr>
            <a:spLocks noGrp="1"/>
          </p:cNvSpPr>
          <p:nvPr>
            <p:ph type="title"/>
          </p:nvPr>
        </p:nvSpPr>
        <p:spPr>
          <a:xfrm>
            <a:off x="444852" y="1784733"/>
            <a:ext cx="11387264" cy="4822450"/>
          </a:xfrm>
        </p:spPr>
        <p:txBody>
          <a:bodyPr>
            <a:normAutofit fontScale="90000"/>
          </a:bodyPr>
          <a:lstStyle/>
          <a:p>
            <a:r>
              <a:rPr lang="en-US" sz="3600" b="1" dirty="0"/>
              <a:t>Proposal:  </a:t>
            </a:r>
            <a:r>
              <a:rPr lang="en-US" sz="3600" dirty="0"/>
              <a:t>Reduce the number of CEU hours required per cycle                  from </a:t>
            </a:r>
            <a:r>
              <a:rPr lang="en-US" sz="3600" b="1" dirty="0"/>
              <a:t>40 to 35</a:t>
            </a:r>
            <a:br>
              <a:rPr lang="en-US" sz="3600" dirty="0"/>
            </a:br>
            <a:br>
              <a:rPr lang="en-US" sz="3600" dirty="0"/>
            </a:br>
            <a:r>
              <a:rPr lang="en-US" sz="3600" b="1" dirty="0"/>
              <a:t>Why:  </a:t>
            </a:r>
            <a:r>
              <a:rPr lang="en-US" sz="3600" dirty="0"/>
              <a:t>Retain more CCAs by making it easier to maintain certification</a:t>
            </a:r>
            <a:br>
              <a:rPr lang="en-US" dirty="0"/>
            </a:br>
            <a:br>
              <a:rPr lang="en-US" sz="3600" dirty="0"/>
            </a:br>
            <a:r>
              <a:rPr lang="en-US" sz="3100" dirty="0"/>
              <a:t>All Boards required to use the agreed upon number of CEUs, no deviations permitted</a:t>
            </a:r>
            <a:br>
              <a:rPr lang="en-US" sz="3100" dirty="0"/>
            </a:br>
            <a:br>
              <a:rPr lang="en-US" sz="3100" dirty="0"/>
            </a:br>
            <a:r>
              <a:rPr lang="en-US" sz="3100" dirty="0"/>
              <a:t>All Specialty Certifications still maintain the specialty emphasis requirements</a:t>
            </a:r>
            <a:br>
              <a:rPr lang="en-US" sz="3100" dirty="0"/>
            </a:br>
            <a:br>
              <a:rPr lang="en-US" sz="3100" dirty="0"/>
            </a:br>
            <a:r>
              <a:rPr lang="en-US" sz="3100" dirty="0"/>
              <a:t>Implement date would be January of 2026 to allow for full communication to all CCAs.</a:t>
            </a:r>
            <a:br>
              <a:rPr lang="en-US" sz="3100" dirty="0"/>
            </a:br>
            <a:br>
              <a:rPr lang="en-US" sz="3100" dirty="0"/>
            </a:br>
            <a:r>
              <a:rPr lang="en-US" sz="3100" dirty="0"/>
              <a:t>Maintain 5 CEUs in each PO</a:t>
            </a:r>
            <a:br>
              <a:rPr lang="en-US" sz="3100" dirty="0"/>
            </a:br>
            <a:r>
              <a:rPr lang="en-US" sz="3100" dirty="0"/>
              <a:t>			</a:t>
            </a:r>
            <a:br>
              <a:rPr lang="en-US" sz="3600" dirty="0"/>
            </a:br>
            <a:br>
              <a:rPr lang="en-US" dirty="0"/>
            </a:br>
            <a:br>
              <a:rPr lang="en-US" dirty="0"/>
            </a:br>
            <a:endParaRPr lang="en-US" dirty="0"/>
          </a:p>
        </p:txBody>
      </p:sp>
      <p:pic>
        <p:nvPicPr>
          <p:cNvPr id="4" name="Content Placeholder 3">
            <a:extLst>
              <a:ext uri="{FF2B5EF4-FFF2-40B4-BE49-F238E27FC236}">
                <a16:creationId xmlns:a16="http://schemas.microsoft.com/office/drawing/2014/main" id="{4E29C2E7-8A5E-F3B4-F342-992E1C65289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845165" y="4982604"/>
            <a:ext cx="1207770" cy="1707280"/>
          </a:xfrm>
          <a:prstGeom prst="rect">
            <a:avLst/>
          </a:prstGeom>
          <a:effectLst/>
        </p:spPr>
      </p:pic>
    </p:spTree>
    <p:extLst>
      <p:ext uri="{BB962C8B-B14F-4D97-AF65-F5344CB8AC3E}">
        <p14:creationId xmlns:p14="http://schemas.microsoft.com/office/powerpoint/2010/main" val="336923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F197-F2FB-34C0-BEA4-40091FEBDE1B}"/>
              </a:ext>
            </a:extLst>
          </p:cNvPr>
          <p:cNvSpPr>
            <a:spLocks noGrp="1"/>
          </p:cNvSpPr>
          <p:nvPr>
            <p:ph type="title"/>
          </p:nvPr>
        </p:nvSpPr>
        <p:spPr>
          <a:xfrm>
            <a:off x="381000" y="286152"/>
            <a:ext cx="11068050" cy="1238250"/>
          </a:xfrm>
        </p:spPr>
        <p:txBody>
          <a:bodyPr>
            <a:normAutofit/>
          </a:bodyPr>
          <a:lstStyle/>
          <a:p>
            <a:pPr algn="ctr"/>
            <a:r>
              <a:rPr lang="en-US" b="1" dirty="0"/>
              <a:t>Current CEU Requirement by Certification</a:t>
            </a:r>
            <a:endParaRPr lang="en-US" dirty="0"/>
          </a:p>
        </p:txBody>
      </p:sp>
      <p:pic>
        <p:nvPicPr>
          <p:cNvPr id="4" name="Content Placeholder 3">
            <a:extLst>
              <a:ext uri="{FF2B5EF4-FFF2-40B4-BE49-F238E27FC236}">
                <a16:creationId xmlns:a16="http://schemas.microsoft.com/office/drawing/2014/main" id="{4E29C2E7-8A5E-F3B4-F342-992E1C65289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845165" y="4982604"/>
            <a:ext cx="1207770" cy="1707280"/>
          </a:xfrm>
          <a:prstGeom prst="rect">
            <a:avLst/>
          </a:prstGeom>
          <a:effectLst/>
        </p:spPr>
      </p:pic>
      <p:graphicFrame>
        <p:nvGraphicFramePr>
          <p:cNvPr id="3" name="Table 2">
            <a:extLst>
              <a:ext uri="{FF2B5EF4-FFF2-40B4-BE49-F238E27FC236}">
                <a16:creationId xmlns:a16="http://schemas.microsoft.com/office/drawing/2014/main" id="{30CA2D90-D5DA-F75B-D74E-71BEDBE9982A}"/>
              </a:ext>
            </a:extLst>
          </p:cNvPr>
          <p:cNvGraphicFramePr>
            <a:graphicFrameLocks noGrp="1"/>
          </p:cNvGraphicFramePr>
          <p:nvPr>
            <p:extLst>
              <p:ext uri="{D42A27DB-BD31-4B8C-83A1-F6EECF244321}">
                <p14:modId xmlns:p14="http://schemas.microsoft.com/office/powerpoint/2010/main" val="1900581674"/>
              </p:ext>
            </p:extLst>
          </p:nvPr>
        </p:nvGraphicFramePr>
        <p:xfrm>
          <a:off x="742950" y="1207008"/>
          <a:ext cx="9973818" cy="5482875"/>
        </p:xfrm>
        <a:graphic>
          <a:graphicData uri="http://schemas.openxmlformats.org/drawingml/2006/table">
            <a:tbl>
              <a:tblPr firstRow="1" firstCol="1" bandRow="1">
                <a:tableStyleId>{5C22544A-7EE6-4342-B048-85BDC9FD1C3A}</a:tableStyleId>
              </a:tblPr>
              <a:tblGrid>
                <a:gridCol w="1008456">
                  <a:extLst>
                    <a:ext uri="{9D8B030D-6E8A-4147-A177-3AD203B41FA5}">
                      <a16:colId xmlns:a16="http://schemas.microsoft.com/office/drawing/2014/main" val="2076996207"/>
                    </a:ext>
                  </a:extLst>
                </a:gridCol>
                <a:gridCol w="1002067">
                  <a:extLst>
                    <a:ext uri="{9D8B030D-6E8A-4147-A177-3AD203B41FA5}">
                      <a16:colId xmlns:a16="http://schemas.microsoft.com/office/drawing/2014/main" val="3967093516"/>
                    </a:ext>
                  </a:extLst>
                </a:gridCol>
                <a:gridCol w="1045728">
                  <a:extLst>
                    <a:ext uri="{9D8B030D-6E8A-4147-A177-3AD203B41FA5}">
                      <a16:colId xmlns:a16="http://schemas.microsoft.com/office/drawing/2014/main" val="3857763997"/>
                    </a:ext>
                  </a:extLst>
                </a:gridCol>
                <a:gridCol w="1054248">
                  <a:extLst>
                    <a:ext uri="{9D8B030D-6E8A-4147-A177-3AD203B41FA5}">
                      <a16:colId xmlns:a16="http://schemas.microsoft.com/office/drawing/2014/main" val="3042233213"/>
                    </a:ext>
                  </a:extLst>
                </a:gridCol>
                <a:gridCol w="1054248">
                  <a:extLst>
                    <a:ext uri="{9D8B030D-6E8A-4147-A177-3AD203B41FA5}">
                      <a16:colId xmlns:a16="http://schemas.microsoft.com/office/drawing/2014/main" val="2355052101"/>
                    </a:ext>
                  </a:extLst>
                </a:gridCol>
                <a:gridCol w="871084">
                  <a:extLst>
                    <a:ext uri="{9D8B030D-6E8A-4147-A177-3AD203B41FA5}">
                      <a16:colId xmlns:a16="http://schemas.microsoft.com/office/drawing/2014/main" val="959335964"/>
                    </a:ext>
                  </a:extLst>
                </a:gridCol>
                <a:gridCol w="871084">
                  <a:extLst>
                    <a:ext uri="{9D8B030D-6E8A-4147-A177-3AD203B41FA5}">
                      <a16:colId xmlns:a16="http://schemas.microsoft.com/office/drawing/2014/main" val="2507337777"/>
                    </a:ext>
                  </a:extLst>
                </a:gridCol>
                <a:gridCol w="1054248">
                  <a:extLst>
                    <a:ext uri="{9D8B030D-6E8A-4147-A177-3AD203B41FA5}">
                      <a16:colId xmlns:a16="http://schemas.microsoft.com/office/drawing/2014/main" val="1559187843"/>
                    </a:ext>
                  </a:extLst>
                </a:gridCol>
                <a:gridCol w="1054248">
                  <a:extLst>
                    <a:ext uri="{9D8B030D-6E8A-4147-A177-3AD203B41FA5}">
                      <a16:colId xmlns:a16="http://schemas.microsoft.com/office/drawing/2014/main" val="3656447874"/>
                    </a:ext>
                  </a:extLst>
                </a:gridCol>
                <a:gridCol w="958407">
                  <a:extLst>
                    <a:ext uri="{9D8B030D-6E8A-4147-A177-3AD203B41FA5}">
                      <a16:colId xmlns:a16="http://schemas.microsoft.com/office/drawing/2014/main" val="2161680946"/>
                    </a:ext>
                  </a:extLst>
                </a:gridCol>
              </a:tblGrid>
              <a:tr h="922721">
                <a:tc>
                  <a:txBody>
                    <a:bodyPr/>
                    <a:lstStyle/>
                    <a:p>
                      <a:pPr marL="0" marR="0" algn="ctr">
                        <a:spcBef>
                          <a:spcPts val="0"/>
                        </a:spcBef>
                        <a:spcAft>
                          <a:spcPts val="0"/>
                        </a:spcAft>
                      </a:pPr>
                      <a:r>
                        <a:rPr lang="en-US" sz="1050" kern="0" dirty="0">
                          <a:effectLst/>
                        </a:rPr>
                        <a:t>Certification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Nutrient Management</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Soil and Water Management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Crop Management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Integrated Pest Management</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Various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Precision Agriculture</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Sustainability</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Professional Development</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Total Required</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2974643"/>
                  </a:ext>
                </a:extLst>
              </a:tr>
              <a:tr h="603318">
                <a:tc>
                  <a:txBody>
                    <a:bodyPr/>
                    <a:lstStyle/>
                    <a:p>
                      <a:pPr marL="0" marR="0" algn="ctr">
                        <a:spcBef>
                          <a:spcPts val="0"/>
                        </a:spcBef>
                        <a:spcAft>
                          <a:spcPts val="0"/>
                        </a:spcAft>
                      </a:pPr>
                      <a:r>
                        <a:rPr lang="en-US" sz="1050" kern="0">
                          <a:effectLst/>
                        </a:rPr>
                        <a:t>Certified Crop Advisor</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20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200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40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50228390"/>
                  </a:ext>
                </a:extLst>
              </a:tr>
              <a:tr h="717771">
                <a:tc>
                  <a:txBody>
                    <a:bodyPr/>
                    <a:lstStyle/>
                    <a:p>
                      <a:pPr marL="0" marR="0" algn="ctr">
                        <a:spcBef>
                          <a:spcPts val="0"/>
                        </a:spcBef>
                        <a:spcAft>
                          <a:spcPts val="0"/>
                        </a:spcAft>
                      </a:pPr>
                      <a:r>
                        <a:rPr lang="en-US" sz="1050" kern="0">
                          <a:effectLst/>
                        </a:rPr>
                        <a:t>4R Nutrient Management Specialist    (4R NMS)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kern="0" dirty="0">
                          <a:effectLst/>
                        </a:rPr>
                        <a:t>7.5</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kern="0" dirty="0">
                          <a:effectLst/>
                        </a:rPr>
                        <a:t>7.5</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15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200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40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7113381"/>
                  </a:ext>
                </a:extLst>
              </a:tr>
              <a:tr h="672245">
                <a:tc>
                  <a:txBody>
                    <a:bodyPr/>
                    <a:lstStyle/>
                    <a:p>
                      <a:pPr marL="0" marR="0" algn="ctr">
                        <a:spcBef>
                          <a:spcPts val="0"/>
                        </a:spcBef>
                        <a:spcAft>
                          <a:spcPts val="0"/>
                        </a:spcAft>
                      </a:pPr>
                      <a:r>
                        <a:rPr lang="en-US" sz="1050" kern="0">
                          <a:effectLst/>
                        </a:rPr>
                        <a:t>Precision Agriculture Specialist (PASp)</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15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kern="0" dirty="0">
                          <a:effectLst/>
                        </a:rPr>
                        <a:t>5</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40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75251127"/>
                  </a:ext>
                </a:extLst>
              </a:tr>
              <a:tr h="672245">
                <a:tc>
                  <a:txBody>
                    <a:bodyPr/>
                    <a:lstStyle/>
                    <a:p>
                      <a:pPr marL="0" marR="0" algn="ctr">
                        <a:spcBef>
                          <a:spcPts val="0"/>
                        </a:spcBef>
                        <a:spcAft>
                          <a:spcPts val="0"/>
                        </a:spcAft>
                      </a:pPr>
                      <a:r>
                        <a:rPr lang="en-US" sz="1050" kern="0">
                          <a:effectLst/>
                        </a:rPr>
                        <a:t>Resistance Management Specialist (RMS)</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kern="0" dirty="0">
                          <a:effectLst/>
                        </a:rPr>
                        <a:t>10</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 15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200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40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61818980"/>
                  </a:ext>
                </a:extLst>
              </a:tr>
              <a:tr h="550085">
                <a:tc>
                  <a:txBody>
                    <a:bodyPr/>
                    <a:lstStyle/>
                    <a:p>
                      <a:pPr marL="0" marR="0" algn="ctr">
                        <a:spcBef>
                          <a:spcPts val="0"/>
                        </a:spcBef>
                        <a:spcAft>
                          <a:spcPts val="0"/>
                        </a:spcAft>
                      </a:pPr>
                      <a:r>
                        <a:rPr lang="en-US" sz="1050" kern="0">
                          <a:effectLst/>
                        </a:rPr>
                        <a:t>Sustainability Specialist (SSp)</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15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2000" kern="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kern="0" dirty="0">
                          <a:effectLst/>
                        </a:rPr>
                        <a:t>5</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40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4051219"/>
                  </a:ext>
                </a:extLst>
              </a:tr>
              <a:tr h="672245">
                <a:tc>
                  <a:txBody>
                    <a:bodyPr/>
                    <a:lstStyle/>
                    <a:p>
                      <a:pPr marL="0" marR="0" algn="ctr">
                        <a:spcBef>
                          <a:spcPts val="0"/>
                        </a:spcBef>
                        <a:spcAft>
                          <a:spcPts val="0"/>
                        </a:spcAft>
                      </a:pPr>
                      <a:r>
                        <a:rPr lang="en-US" sz="1050" kern="0">
                          <a:effectLst/>
                        </a:rPr>
                        <a:t>CA Nitrogen Management Specialty (CA-NSp)</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kern="0">
                          <a:effectLst/>
                        </a:rPr>
                        <a:t>8</a:t>
                      </a:r>
                      <a:endParaRPr lang="en-US"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kern="0" dirty="0">
                          <a:effectLst/>
                        </a:rPr>
                        <a:t>7</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15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200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40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05278466"/>
                  </a:ext>
                </a:extLst>
              </a:tr>
              <a:tr h="672245">
                <a:tc>
                  <a:txBody>
                    <a:bodyPr/>
                    <a:lstStyle/>
                    <a:p>
                      <a:pPr marL="0" marR="0" algn="ctr">
                        <a:spcBef>
                          <a:spcPts val="0"/>
                        </a:spcBef>
                        <a:spcAft>
                          <a:spcPts val="0"/>
                        </a:spcAft>
                      </a:pPr>
                      <a:r>
                        <a:rPr lang="en-US" sz="1050" kern="0">
                          <a:effectLst/>
                        </a:rPr>
                        <a:t>Certified Professional Agronomist (CPAg)</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5</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a:effectLst/>
                        </a:rPr>
                        <a:t> 20</a:t>
                      </a:r>
                      <a:endParaRPr lang="en-US"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200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kern="0" dirty="0">
                          <a:effectLst/>
                        </a:rPr>
                        <a:t>5</a:t>
                      </a:r>
                      <a:endParaRPr lang="en-US"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kern="0" dirty="0">
                          <a:effectLst/>
                        </a:rPr>
                        <a:t>45</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9930275"/>
                  </a:ext>
                </a:extLst>
              </a:tr>
            </a:tbl>
          </a:graphicData>
        </a:graphic>
      </p:graphicFrame>
    </p:spTree>
    <p:extLst>
      <p:ext uri="{BB962C8B-B14F-4D97-AF65-F5344CB8AC3E}">
        <p14:creationId xmlns:p14="http://schemas.microsoft.com/office/powerpoint/2010/main" val="1186469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F197-F2FB-34C0-BEA4-40091FEBDE1B}"/>
              </a:ext>
            </a:extLst>
          </p:cNvPr>
          <p:cNvSpPr>
            <a:spLocks noGrp="1"/>
          </p:cNvSpPr>
          <p:nvPr>
            <p:ph type="title"/>
          </p:nvPr>
        </p:nvSpPr>
        <p:spPr>
          <a:xfrm>
            <a:off x="381000" y="286152"/>
            <a:ext cx="11068050" cy="1238250"/>
          </a:xfrm>
        </p:spPr>
        <p:txBody>
          <a:bodyPr>
            <a:normAutofit/>
          </a:bodyPr>
          <a:lstStyle/>
          <a:p>
            <a:pPr algn="ctr"/>
            <a:r>
              <a:rPr lang="en-US" sz="3600" b="1" dirty="0"/>
              <a:t>Proposed CEU Requirement by Certification</a:t>
            </a:r>
            <a:endParaRPr lang="en-US" sz="3600" dirty="0"/>
          </a:p>
        </p:txBody>
      </p:sp>
      <p:pic>
        <p:nvPicPr>
          <p:cNvPr id="4" name="Content Placeholder 3">
            <a:extLst>
              <a:ext uri="{FF2B5EF4-FFF2-40B4-BE49-F238E27FC236}">
                <a16:creationId xmlns:a16="http://schemas.microsoft.com/office/drawing/2014/main" id="{4E29C2E7-8A5E-F3B4-F342-992E1C65289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845165" y="4982604"/>
            <a:ext cx="1207770" cy="1707280"/>
          </a:xfrm>
          <a:prstGeom prst="rect">
            <a:avLst/>
          </a:prstGeom>
          <a:effectLst/>
        </p:spPr>
      </p:pic>
      <p:graphicFrame>
        <p:nvGraphicFramePr>
          <p:cNvPr id="5" name="Table 4">
            <a:extLst>
              <a:ext uri="{FF2B5EF4-FFF2-40B4-BE49-F238E27FC236}">
                <a16:creationId xmlns:a16="http://schemas.microsoft.com/office/drawing/2014/main" id="{3052C66F-A581-0CB9-B1C3-E1403416DDBD}"/>
              </a:ext>
            </a:extLst>
          </p:cNvPr>
          <p:cNvGraphicFramePr>
            <a:graphicFrameLocks noGrp="1"/>
          </p:cNvGraphicFramePr>
          <p:nvPr>
            <p:extLst>
              <p:ext uri="{D42A27DB-BD31-4B8C-83A1-F6EECF244321}">
                <p14:modId xmlns:p14="http://schemas.microsoft.com/office/powerpoint/2010/main" val="3383863901"/>
              </p:ext>
            </p:extLst>
          </p:nvPr>
        </p:nvGraphicFramePr>
        <p:xfrm>
          <a:off x="742950" y="1194816"/>
          <a:ext cx="10010394" cy="5495068"/>
        </p:xfrm>
        <a:graphic>
          <a:graphicData uri="http://schemas.openxmlformats.org/drawingml/2006/table">
            <a:tbl>
              <a:tblPr firstRow="1" firstCol="1" bandRow="1">
                <a:tableStyleId>{5C22544A-7EE6-4342-B048-85BDC9FD1C3A}</a:tableStyleId>
              </a:tblPr>
              <a:tblGrid>
                <a:gridCol w="1012154">
                  <a:extLst>
                    <a:ext uri="{9D8B030D-6E8A-4147-A177-3AD203B41FA5}">
                      <a16:colId xmlns:a16="http://schemas.microsoft.com/office/drawing/2014/main" val="847971576"/>
                    </a:ext>
                  </a:extLst>
                </a:gridCol>
                <a:gridCol w="1005743">
                  <a:extLst>
                    <a:ext uri="{9D8B030D-6E8A-4147-A177-3AD203B41FA5}">
                      <a16:colId xmlns:a16="http://schemas.microsoft.com/office/drawing/2014/main" val="310623883"/>
                    </a:ext>
                  </a:extLst>
                </a:gridCol>
                <a:gridCol w="1049563">
                  <a:extLst>
                    <a:ext uri="{9D8B030D-6E8A-4147-A177-3AD203B41FA5}">
                      <a16:colId xmlns:a16="http://schemas.microsoft.com/office/drawing/2014/main" val="1432083041"/>
                    </a:ext>
                  </a:extLst>
                </a:gridCol>
                <a:gridCol w="1058114">
                  <a:extLst>
                    <a:ext uri="{9D8B030D-6E8A-4147-A177-3AD203B41FA5}">
                      <a16:colId xmlns:a16="http://schemas.microsoft.com/office/drawing/2014/main" val="3088922624"/>
                    </a:ext>
                  </a:extLst>
                </a:gridCol>
                <a:gridCol w="1058114">
                  <a:extLst>
                    <a:ext uri="{9D8B030D-6E8A-4147-A177-3AD203B41FA5}">
                      <a16:colId xmlns:a16="http://schemas.microsoft.com/office/drawing/2014/main" val="2976696089"/>
                    </a:ext>
                  </a:extLst>
                </a:gridCol>
                <a:gridCol w="874279">
                  <a:extLst>
                    <a:ext uri="{9D8B030D-6E8A-4147-A177-3AD203B41FA5}">
                      <a16:colId xmlns:a16="http://schemas.microsoft.com/office/drawing/2014/main" val="671029725"/>
                    </a:ext>
                  </a:extLst>
                </a:gridCol>
                <a:gridCol w="874279">
                  <a:extLst>
                    <a:ext uri="{9D8B030D-6E8A-4147-A177-3AD203B41FA5}">
                      <a16:colId xmlns:a16="http://schemas.microsoft.com/office/drawing/2014/main" val="680836088"/>
                    </a:ext>
                  </a:extLst>
                </a:gridCol>
                <a:gridCol w="1058114">
                  <a:extLst>
                    <a:ext uri="{9D8B030D-6E8A-4147-A177-3AD203B41FA5}">
                      <a16:colId xmlns:a16="http://schemas.microsoft.com/office/drawing/2014/main" val="3155000180"/>
                    </a:ext>
                  </a:extLst>
                </a:gridCol>
                <a:gridCol w="1058114">
                  <a:extLst>
                    <a:ext uri="{9D8B030D-6E8A-4147-A177-3AD203B41FA5}">
                      <a16:colId xmlns:a16="http://schemas.microsoft.com/office/drawing/2014/main" val="4238205608"/>
                    </a:ext>
                  </a:extLst>
                </a:gridCol>
                <a:gridCol w="961920">
                  <a:extLst>
                    <a:ext uri="{9D8B030D-6E8A-4147-A177-3AD203B41FA5}">
                      <a16:colId xmlns:a16="http://schemas.microsoft.com/office/drawing/2014/main" val="3635237428"/>
                    </a:ext>
                  </a:extLst>
                </a:gridCol>
              </a:tblGrid>
              <a:tr h="932339">
                <a:tc>
                  <a:txBody>
                    <a:bodyPr/>
                    <a:lstStyle/>
                    <a:p>
                      <a:pPr marL="0" marR="0" algn="ctr">
                        <a:spcBef>
                          <a:spcPts val="0"/>
                        </a:spcBef>
                        <a:spcAft>
                          <a:spcPts val="0"/>
                        </a:spcAft>
                      </a:pPr>
                      <a:r>
                        <a:rPr lang="en-US" sz="1050" kern="0" dirty="0">
                          <a:effectLst/>
                        </a:rPr>
                        <a:t>Certification</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Nutrient Management</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Soil and Water Management</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Crop Management</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Integrated Pest Management</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Various</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Precision Agriculture</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Sustainability</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Professional Development</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Total Required</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0465072"/>
                  </a:ext>
                </a:extLst>
              </a:tr>
              <a:tr h="609606">
                <a:tc>
                  <a:txBody>
                    <a:bodyPr/>
                    <a:lstStyle/>
                    <a:p>
                      <a:pPr marL="0" marR="0" algn="ctr">
                        <a:spcBef>
                          <a:spcPts val="0"/>
                        </a:spcBef>
                        <a:spcAft>
                          <a:spcPts val="0"/>
                        </a:spcAft>
                      </a:pPr>
                      <a:r>
                        <a:rPr lang="en-US" sz="1050" kern="0">
                          <a:effectLst/>
                        </a:rPr>
                        <a:t>Certified Crop Advisor</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 15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05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 </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35</a:t>
                      </a:r>
                    </a:p>
                  </a:txBody>
                  <a:tcPr marL="68580" marR="68580" marT="0" marB="0" anchor="ctr"/>
                </a:tc>
                <a:extLst>
                  <a:ext uri="{0D108BD9-81ED-4DB2-BD59-A6C34878D82A}">
                    <a16:rowId xmlns:a16="http://schemas.microsoft.com/office/drawing/2014/main" val="337708327"/>
                  </a:ext>
                </a:extLst>
              </a:tr>
              <a:tr h="725253">
                <a:tc>
                  <a:txBody>
                    <a:bodyPr/>
                    <a:lstStyle/>
                    <a:p>
                      <a:pPr marL="0" marR="0" algn="ctr">
                        <a:spcBef>
                          <a:spcPts val="0"/>
                        </a:spcBef>
                        <a:spcAft>
                          <a:spcPts val="0"/>
                        </a:spcAft>
                      </a:pPr>
                      <a:r>
                        <a:rPr lang="en-US" sz="1050" kern="0" dirty="0">
                          <a:effectLst/>
                        </a:rPr>
                        <a:t>4R Nutrient Management Specialist    (4R NMS)</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kern="0" dirty="0">
                          <a:effectLst/>
                        </a:rPr>
                        <a:t>7.5</a:t>
                      </a:r>
                      <a:endParaRPr lang="en-US" sz="105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kern="0" dirty="0">
                          <a:effectLst/>
                        </a:rPr>
                        <a:t>7.5</a:t>
                      </a:r>
                      <a:endParaRPr lang="en-US" sz="105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 10</a:t>
                      </a:r>
                    </a:p>
                  </a:txBody>
                  <a:tcPr marL="68580" marR="68580" marT="0" marB="0" anchor="ctr"/>
                </a:tc>
                <a:tc>
                  <a:txBody>
                    <a:bodyPr/>
                    <a:lstStyle/>
                    <a:p>
                      <a:endParaRPr lang="en-US" sz="105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35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9284063"/>
                  </a:ext>
                </a:extLst>
              </a:tr>
              <a:tr h="668013">
                <a:tc>
                  <a:txBody>
                    <a:bodyPr/>
                    <a:lstStyle/>
                    <a:p>
                      <a:pPr marL="0" marR="0" algn="ctr">
                        <a:spcBef>
                          <a:spcPts val="0"/>
                        </a:spcBef>
                        <a:spcAft>
                          <a:spcPts val="0"/>
                        </a:spcAft>
                      </a:pPr>
                      <a:r>
                        <a:rPr lang="en-US" sz="1050" kern="0">
                          <a:effectLst/>
                        </a:rPr>
                        <a:t>Precision Agriculture Specialist (PASp)</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1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nchor="ctr"/>
                </a:tc>
                <a:tc>
                  <a:txBody>
                    <a:bodyPr/>
                    <a:lstStyle/>
                    <a:p>
                      <a:pPr marL="0" marR="0" algn="ctr">
                        <a:spcBef>
                          <a:spcPts val="0"/>
                        </a:spcBef>
                        <a:spcAft>
                          <a:spcPts val="0"/>
                        </a:spcAft>
                      </a:pPr>
                      <a:r>
                        <a:rPr lang="en-US" sz="1050" kern="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latin typeface="Calibri" panose="020F0502020204030204" pitchFamily="34" charset="0"/>
                          <a:ea typeface="Calibri" panose="020F0502020204030204" pitchFamily="34" charset="0"/>
                          <a:cs typeface="Times New Roman" panose="02020603050405020304" pitchFamily="18" charset="0"/>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10</a:t>
                      </a:r>
                    </a:p>
                  </a:txBody>
                  <a:tcPr marL="68580" marR="68580" marT="0" marB="0" anchor="ctr"/>
                </a:tc>
                <a:tc>
                  <a:txBody>
                    <a:bodyPr/>
                    <a:lstStyle/>
                    <a:p>
                      <a:pPr marL="0" marR="0" algn="ctr">
                        <a:spcBef>
                          <a:spcPts val="0"/>
                        </a:spcBef>
                        <a:spcAft>
                          <a:spcPts val="0"/>
                        </a:spcAft>
                      </a:pPr>
                      <a:r>
                        <a:rPr lang="en-US" sz="1050" b="1" kern="0" dirty="0">
                          <a:effectLst/>
                        </a:rPr>
                        <a:t>5</a:t>
                      </a:r>
                      <a:endParaRPr lang="en-US" sz="105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35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12079781"/>
                  </a:ext>
                </a:extLst>
              </a:tr>
              <a:tr h="668013">
                <a:tc>
                  <a:txBody>
                    <a:bodyPr/>
                    <a:lstStyle/>
                    <a:p>
                      <a:pPr marL="0" marR="0" algn="ctr">
                        <a:spcBef>
                          <a:spcPts val="0"/>
                        </a:spcBef>
                        <a:spcAft>
                          <a:spcPts val="0"/>
                        </a:spcAft>
                      </a:pPr>
                      <a:r>
                        <a:rPr lang="en-US" sz="1050" kern="0">
                          <a:effectLst/>
                        </a:rPr>
                        <a:t>Resistance Management Specialist (RMS)</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kern="0" dirty="0">
                          <a:effectLst/>
                        </a:rPr>
                        <a:t>10</a:t>
                      </a:r>
                      <a:endParaRPr lang="en-US" sz="105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10</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050" kern="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35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7992921"/>
                  </a:ext>
                </a:extLst>
              </a:tr>
              <a:tr h="555818">
                <a:tc>
                  <a:txBody>
                    <a:bodyPr/>
                    <a:lstStyle/>
                    <a:p>
                      <a:pPr marL="0" marR="0" algn="ctr">
                        <a:spcBef>
                          <a:spcPts val="0"/>
                        </a:spcBef>
                        <a:spcAft>
                          <a:spcPts val="0"/>
                        </a:spcAft>
                      </a:pPr>
                      <a:r>
                        <a:rPr lang="en-US" sz="1050" kern="0">
                          <a:effectLst/>
                        </a:rPr>
                        <a:t>Sustainability Specialist (SSp)</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10</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050" kern="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kern="0" dirty="0">
                          <a:effectLst/>
                        </a:rPr>
                        <a:t>5</a:t>
                      </a:r>
                      <a:endParaRPr lang="en-US" sz="105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35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728326"/>
                  </a:ext>
                </a:extLst>
              </a:tr>
              <a:tr h="668013">
                <a:tc>
                  <a:txBody>
                    <a:bodyPr/>
                    <a:lstStyle/>
                    <a:p>
                      <a:pPr marL="0" marR="0" algn="ctr">
                        <a:spcBef>
                          <a:spcPts val="0"/>
                        </a:spcBef>
                        <a:spcAft>
                          <a:spcPts val="0"/>
                        </a:spcAft>
                      </a:pPr>
                      <a:r>
                        <a:rPr lang="en-US" sz="1050" kern="0">
                          <a:effectLst/>
                        </a:rPr>
                        <a:t>CA Nitrogen Management Specialty (CA-NSp)</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kern="0">
                          <a:effectLst/>
                        </a:rPr>
                        <a:t>8</a:t>
                      </a:r>
                      <a:endParaRPr lang="en-US" sz="1050" b="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kern="0" dirty="0">
                          <a:effectLst/>
                        </a:rPr>
                        <a:t>7</a:t>
                      </a:r>
                      <a:endParaRPr lang="en-US" sz="105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 10</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05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 </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 </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35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4108882"/>
                  </a:ext>
                </a:extLst>
              </a:tr>
              <a:tr h="668013">
                <a:tc>
                  <a:txBody>
                    <a:bodyPr/>
                    <a:lstStyle/>
                    <a:p>
                      <a:pPr marL="0" marR="0" algn="ctr">
                        <a:spcBef>
                          <a:spcPts val="0"/>
                        </a:spcBef>
                        <a:spcAft>
                          <a:spcPts val="0"/>
                        </a:spcAft>
                      </a:pPr>
                      <a:r>
                        <a:rPr lang="en-US" sz="1050" kern="0">
                          <a:effectLst/>
                        </a:rPr>
                        <a:t>Certified Professional Agronomist (CPAg)</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15</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105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a:effectLst/>
                        </a:rPr>
                        <a:t> </a:t>
                      </a:r>
                      <a:endParaRPr lang="en-US" sz="105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b="1" kern="0" dirty="0">
                          <a:effectLst/>
                        </a:rPr>
                        <a:t>5</a:t>
                      </a:r>
                      <a:endParaRPr lang="en-US" sz="105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050" kern="0" dirty="0">
                          <a:effectLst/>
                        </a:rPr>
                        <a:t>40</a:t>
                      </a:r>
                      <a:endParaRPr lang="en-US" sz="105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4023593"/>
                  </a:ext>
                </a:extLst>
              </a:tr>
            </a:tbl>
          </a:graphicData>
        </a:graphic>
      </p:graphicFrame>
    </p:spTree>
    <p:extLst>
      <p:ext uri="{BB962C8B-B14F-4D97-AF65-F5344CB8AC3E}">
        <p14:creationId xmlns:p14="http://schemas.microsoft.com/office/powerpoint/2010/main" val="236532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F197-F2FB-34C0-BEA4-40091FEBDE1B}"/>
              </a:ext>
            </a:extLst>
          </p:cNvPr>
          <p:cNvSpPr>
            <a:spLocks noGrp="1"/>
          </p:cNvSpPr>
          <p:nvPr>
            <p:ph type="title"/>
          </p:nvPr>
        </p:nvSpPr>
        <p:spPr>
          <a:xfrm>
            <a:off x="521970" y="885444"/>
            <a:ext cx="11148060" cy="5417820"/>
          </a:xfrm>
        </p:spPr>
        <p:txBody>
          <a:bodyPr>
            <a:normAutofit fontScale="90000"/>
          </a:bodyPr>
          <a:lstStyle/>
          <a:p>
            <a:r>
              <a:rPr lang="en-US" b="1" dirty="0"/>
              <a:t>Industry Comparisons:</a:t>
            </a:r>
            <a:br>
              <a:rPr lang="en-US" b="1" dirty="0"/>
            </a:br>
            <a:r>
              <a:rPr lang="en-US" sz="2400" b="1" dirty="0"/>
              <a:t>Oregon:  Environmental Health Specialist:                                      20 hours per 2 years</a:t>
            </a:r>
            <a:br>
              <a:rPr lang="en-US" sz="2400" b="1" dirty="0"/>
            </a:br>
            <a:r>
              <a:rPr lang="en-US" sz="2400" b="1" dirty="0"/>
              <a:t>Florida:  Certified Environmental Health Professional:                 24 hours per 2 years</a:t>
            </a:r>
            <a:br>
              <a:rPr lang="en-US" sz="2400" b="1" dirty="0"/>
            </a:br>
            <a:r>
              <a:rPr lang="en-US" sz="2400" b="1" dirty="0"/>
              <a:t>New Mexico:  St Board Professional Engineer and Surveyors:     30 hours per 2 years</a:t>
            </a:r>
            <a:br>
              <a:rPr lang="en-US" sz="2400" b="1" dirty="0"/>
            </a:br>
            <a:r>
              <a:rPr lang="en-US" sz="2400" b="1" dirty="0"/>
              <a:t>Texas:  Professional Geoscientists:				15 hours per 1 year</a:t>
            </a:r>
            <a:br>
              <a:rPr lang="en-US" sz="2400" b="1" dirty="0"/>
            </a:br>
            <a:r>
              <a:rPr lang="en-US" sz="2400" b="1" dirty="0"/>
              <a:t>Association of Professional Landscape Designers         		24 hours per 2 years</a:t>
            </a:r>
            <a:br>
              <a:rPr lang="en-US" sz="2400" b="1" dirty="0"/>
            </a:br>
            <a:r>
              <a:rPr lang="en-US" sz="2400" b="1" dirty="0"/>
              <a:t>California Private Applicator:					  8 hours per 2 years</a:t>
            </a:r>
            <a:br>
              <a:rPr lang="en-US" sz="2400" b="1" dirty="0"/>
            </a:br>
            <a:r>
              <a:rPr lang="en-US" sz="2400" b="1" dirty="0"/>
              <a:t>Ohio Private Applicator:					  5 hours per 3 years</a:t>
            </a:r>
            <a:br>
              <a:rPr lang="en-US" sz="2400" b="1" dirty="0"/>
            </a:br>
            <a:r>
              <a:rPr lang="en-US" sz="2400" b="1" dirty="0"/>
              <a:t>Ohio Fertilizer Applicator:					  5 hours per 3 years</a:t>
            </a:r>
            <a:br>
              <a:rPr lang="en-US" sz="2400" b="1" dirty="0"/>
            </a:br>
            <a:r>
              <a:rPr lang="en-US" sz="2400" b="1" dirty="0"/>
              <a:t>CPSS (include ethics component):				30 hours per 2 years</a:t>
            </a:r>
            <a:br>
              <a:rPr lang="en-US" sz="2400" b="1" dirty="0"/>
            </a:br>
            <a:br>
              <a:rPr lang="en-US" sz="2400" b="1" dirty="0"/>
            </a:br>
            <a:r>
              <a:rPr lang="en-US" b="1" dirty="0"/>
              <a:t>Other Notable Comparisons:</a:t>
            </a:r>
            <a:br>
              <a:rPr lang="en-US" b="1" dirty="0"/>
            </a:br>
            <a:r>
              <a:rPr lang="en-US" sz="2400" b="1" dirty="0"/>
              <a:t>Minnesota RN: 						              24 hours per 2 years</a:t>
            </a:r>
            <a:br>
              <a:rPr lang="en-US" sz="2400" b="1" dirty="0"/>
            </a:br>
            <a:r>
              <a:rPr lang="en-US" sz="2400" b="1" dirty="0"/>
              <a:t>Georgia RN: 							30 hours per 2 years</a:t>
            </a:r>
            <a:br>
              <a:rPr lang="en-US" sz="2400" b="1" dirty="0"/>
            </a:br>
            <a:r>
              <a:rPr lang="en-US" sz="2400" b="1" dirty="0"/>
              <a:t>Florida RN:							26 hours per 2 years</a:t>
            </a:r>
            <a:br>
              <a:rPr lang="en-US" sz="2400" b="1" dirty="0"/>
            </a:br>
            <a:r>
              <a:rPr lang="en-US" sz="2400" b="1" dirty="0"/>
              <a:t>Georgia Dentist:						40 hours per 2 years</a:t>
            </a:r>
            <a:br>
              <a:rPr lang="en-US" sz="2400" b="1" dirty="0"/>
            </a:br>
            <a:r>
              <a:rPr lang="en-US" sz="2400" b="1" dirty="0"/>
              <a:t>Registered Dietitian (includes ethic component):		75 hours per 5 years </a:t>
            </a:r>
            <a:br>
              <a:rPr lang="en-US" sz="2400" b="1" dirty="0"/>
            </a:br>
            <a:r>
              <a:rPr lang="en-US" sz="2400" b="1" dirty="0"/>
              <a:t>Relator Missouri:						20 hours per 2 years</a:t>
            </a:r>
            <a:br>
              <a:rPr lang="en-US" dirty="0"/>
            </a:br>
            <a:endParaRPr lang="en-US" dirty="0"/>
          </a:p>
        </p:txBody>
      </p:sp>
      <p:pic>
        <p:nvPicPr>
          <p:cNvPr id="4" name="Content Placeholder 3">
            <a:extLst>
              <a:ext uri="{FF2B5EF4-FFF2-40B4-BE49-F238E27FC236}">
                <a16:creationId xmlns:a16="http://schemas.microsoft.com/office/drawing/2014/main" id="{4E29C2E7-8A5E-F3B4-F342-992E1C65289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845165" y="4982604"/>
            <a:ext cx="1207770" cy="1707280"/>
          </a:xfrm>
          <a:prstGeom prst="rect">
            <a:avLst/>
          </a:prstGeom>
          <a:effectLst/>
        </p:spPr>
      </p:pic>
    </p:spTree>
    <p:extLst>
      <p:ext uri="{BB962C8B-B14F-4D97-AF65-F5344CB8AC3E}">
        <p14:creationId xmlns:p14="http://schemas.microsoft.com/office/powerpoint/2010/main" val="593238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4588</TotalTime>
  <Words>612</Words>
  <Application>Microsoft Office PowerPoint</Application>
  <PresentationFormat>Widescreen</PresentationFormat>
  <Paragraphs>159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CEU Requirement Reduction</vt:lpstr>
      <vt:lpstr>Proposal:  Reduce the number of CEU hours required per cycle                  from 40 to 35  Why:  Retain more CCAs by making it easier to maintain certification  All Boards required to use the agreed upon number of CEUs, no deviations permitted  All Specialty Certifications still maintain the specialty emphasis requirements  Implement date would be January of 2026 to allow for full communication to all CCAs.  Maintain 5 CEUs in each PO       </vt:lpstr>
      <vt:lpstr>Current CEU Requirement by Certification</vt:lpstr>
      <vt:lpstr>Proposed CEU Requirement by Certification</vt:lpstr>
      <vt:lpstr>Industry Comparisons: Oregon:  Environmental Health Specialist:                                      20 hours per 2 years Florida:  Certified Environmental Health Professional:                 24 hours per 2 years New Mexico:  St Board Professional Engineer and Surveyors:     30 hours per 2 years Texas:  Professional Geoscientists:    15 hours per 1 year Association of Professional Landscape Designers           24 hours per 2 years California Private Applicator:       8 hours per 2 years Ohio Private Applicator:       5 hours per 3 years Ohio Fertilizer Applicator:       5 hours per 3 years CPSS (include ethics component):    30 hours per 2 years  Other Notable Comparisons: Minnesota RN:                     24 hours per 2 years Georgia RN:        30 hours per 2 years Florida RN:       26 hours per 2 years Georgia Dentist:      40 hours per 2 years Registered Dietitian (includes ethic component):  75 hours per 5 years  Relator Missouri:      20 hours per 2 years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Amnesty</dc:title>
  <dc:creator>Kaikuahine Kennels</dc:creator>
  <cp:lastModifiedBy>Dawn Gibas</cp:lastModifiedBy>
  <cp:revision>22</cp:revision>
  <dcterms:created xsi:type="dcterms:W3CDTF">2024-02-09T13:26:23Z</dcterms:created>
  <dcterms:modified xsi:type="dcterms:W3CDTF">2024-05-03T12:52:44Z</dcterms:modified>
</cp:coreProperties>
</file>